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9" r:id="rId22"/>
    <p:sldId id="278" r:id="rId23"/>
    <p:sldId id="280" r:id="rId24"/>
    <p:sldId id="281" r:id="rId25"/>
    <p:sldId id="282" r:id="rId26"/>
    <p:sldId id="283" r:id="rId27"/>
    <p:sldId id="284" r:id="rId28"/>
    <p:sldId id="286" r:id="rId29"/>
    <p:sldId id="287" r:id="rId30"/>
    <p:sldId id="288" r:id="rId31"/>
    <p:sldId id="285" r:id="rId32"/>
    <p:sldId id="289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87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265" userDrawn="1">
          <p15:clr>
            <a:srgbClr val="A4A3A4"/>
          </p15:clr>
        </p15:guide>
        <p15:guide id="6" pos="7469" userDrawn="1">
          <p15:clr>
            <a:srgbClr val="A4A3A4"/>
          </p15:clr>
        </p15:guide>
        <p15:guide id="7" orient="horz" pos="459" userDrawn="1">
          <p15:clr>
            <a:srgbClr val="A4A3A4"/>
          </p15:clr>
        </p15:guide>
        <p15:guide id="8" orient="horz" pos="3453" userDrawn="1">
          <p15:clr>
            <a:srgbClr val="A4A3A4"/>
          </p15:clr>
        </p15:guide>
        <p15:guide id="9" pos="438" userDrawn="1">
          <p15:clr>
            <a:srgbClr val="A4A3A4"/>
          </p15:clr>
        </p15:guide>
        <p15:guide id="10" pos="6766" userDrawn="1">
          <p15:clr>
            <a:srgbClr val="A4A3A4"/>
          </p15:clr>
        </p15:guide>
        <p15:guide id="11" pos="665" userDrawn="1">
          <p15:clr>
            <a:srgbClr val="A4A3A4"/>
          </p15:clr>
        </p15:guide>
        <p15:guide id="12" orient="horz" pos="2614" userDrawn="1">
          <p15:clr>
            <a:srgbClr val="A4A3A4"/>
          </p15:clr>
        </p15:guide>
        <p15:guide id="13" pos="1096" userDrawn="1">
          <p15:clr>
            <a:srgbClr val="A4A3A4"/>
          </p15:clr>
        </p15:guide>
        <p15:guide id="14" orient="horz" pos="1026" userDrawn="1">
          <p15:clr>
            <a:srgbClr val="A4A3A4"/>
          </p15:clr>
        </p15:guide>
        <p15:guide id="15" orient="horz" pos="161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aa" initials="a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CCCA"/>
    <a:srgbClr val="FF9999"/>
    <a:srgbClr val="B3AC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13" autoAdjust="0"/>
    <p:restoredTop sz="98312" autoAdjust="0"/>
  </p:normalViewPr>
  <p:slideViewPr>
    <p:cSldViewPr snapToGrid="0">
      <p:cViewPr varScale="1">
        <p:scale>
          <a:sx n="77" d="100"/>
          <a:sy n="77" d="100"/>
        </p:scale>
        <p:origin x="-307" y="-86"/>
      </p:cViewPr>
      <p:guideLst>
        <p:guide orient="horz" pos="2387"/>
        <p:guide orient="horz" pos="3964"/>
        <p:guide orient="horz" pos="459"/>
        <p:guide orient="horz" pos="3453"/>
        <p:guide orient="horz" pos="2614"/>
        <p:guide orient="horz" pos="1026"/>
        <p:guide orient="horz" pos="1769"/>
        <p:guide pos="211"/>
        <p:guide pos="7265"/>
        <p:guide pos="7469"/>
        <p:guide pos="438"/>
        <p:guide pos="5921"/>
        <p:guide pos="665"/>
        <p:guide pos="1106"/>
        <p:guide pos="3849"/>
        <p:guide pos="676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3" d="100"/>
          <a:sy n="63" d="100"/>
        </p:scale>
        <p:origin x="-854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BCDF241A-6881-4857-B9BF-2C94EFAA4A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3989EC84-D414-47D0-A882-EE573388F1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133615-18D1-47BD-B6C9-BF428E2848DC}" type="datetimeFigureOut">
              <a:rPr lang="ko-KR" altLang="en-US" smtClean="0"/>
              <a:t>2022-04-02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72B22A68-4731-49AE-8255-ADAEE2444A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D7BA578-F3E0-4C36-937A-DD64737312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3CC06D-2E93-400E-AA3A-55DB6EED56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8203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81FCFE-7F23-4132-AE62-0097D9A596D9}" type="datetimeFigureOut">
              <a:rPr lang="ko-KR" altLang="en-US" smtClean="0"/>
              <a:t>2022-04-02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6E420A-B43B-42B4-AB60-7073920E3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075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459FBB6B-EDD6-44E0-B6B2-7E91BDD4A700}"/>
              </a:ext>
            </a:extLst>
          </p:cNvPr>
          <p:cNvSpPr/>
          <p:nvPr userDrawn="1"/>
        </p:nvSpPr>
        <p:spPr>
          <a:xfrm>
            <a:off x="4493462" y="995667"/>
            <a:ext cx="3240000" cy="3240000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000" b="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497F4976-F9B6-4D17-8AC6-BD21A353702B}"/>
              </a:ext>
            </a:extLst>
          </p:cNvPr>
          <p:cNvSpPr/>
          <p:nvPr userDrawn="1"/>
        </p:nvSpPr>
        <p:spPr>
          <a:xfrm>
            <a:off x="3262540" y="4424726"/>
            <a:ext cx="621937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i="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rPr>
              <a:t>JavaScript </a:t>
            </a:r>
            <a:r>
              <a:rPr lang="ko-KR" altLang="en-US" sz="4400" b="1" i="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rPr>
              <a:t>웹 영상처리</a:t>
            </a:r>
            <a:endParaRPr lang="en-US" altLang="ko-KR" sz="4400" b="1" i="0" kern="0" dirty="0">
              <a:solidFill>
                <a:prstClr val="black">
                  <a:lumMod val="50000"/>
                  <a:lumOff val="50000"/>
                </a:prst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xmlns="" id="{EDE27DDB-0FB3-4BDF-B535-66757F24AFE3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3816350" y="5215286"/>
            <a:ext cx="5111750" cy="647047"/>
          </a:xfrm>
        </p:spPr>
        <p:txBody>
          <a:bodyPr>
            <a:noAutofit/>
          </a:bodyPr>
          <a:lstStyle>
            <a:lvl1pPr marL="0" indent="0">
              <a:buNone/>
              <a:defRPr lang="ko-KR" altLang="en-US" sz="2800" b="1" i="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r>
              <a:rPr lang="ko-KR" altLang="en-US" dirty="0"/>
              <a:t>빅데이터 시스템 개발자 과정</a:t>
            </a: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xmlns="" id="{7F995D18-FA58-43F2-BC80-7B541D3F9E73}"/>
              </a:ext>
            </a:extLst>
          </p:cNvPr>
          <p:cNvSpPr txBox="1">
            <a:spLocks/>
          </p:cNvSpPr>
          <p:nvPr userDrawn="1"/>
        </p:nvSpPr>
        <p:spPr>
          <a:xfrm>
            <a:off x="8956220" y="266013"/>
            <a:ext cx="3098800" cy="563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b="1" i="1" kern="0" dirty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rPr>
              <a:t>미니 프로젝트 </a:t>
            </a:r>
            <a:r>
              <a:rPr lang="en-US" altLang="ko-KR" sz="2000" b="1" i="1" kern="0" dirty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rPr>
              <a:t>( Ver 1.0)</a:t>
            </a:r>
            <a:endParaRPr lang="ko-KR" altLang="en-US" sz="2000" b="1" i="1" kern="0" dirty="0">
              <a:solidFill>
                <a:prstClr val="black">
                  <a:lumMod val="50000"/>
                  <a:lumOff val="50000"/>
                </a:prst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D88957DF-2FE8-4C69-A513-98AC9385A3DD}"/>
              </a:ext>
            </a:extLst>
          </p:cNvPr>
          <p:cNvSpPr/>
          <p:nvPr userDrawn="1"/>
        </p:nvSpPr>
        <p:spPr>
          <a:xfrm>
            <a:off x="5153025" y="1472787"/>
            <a:ext cx="1885950" cy="228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>
              <a:lnSpc>
                <a:spcPct val="150000"/>
              </a:lnSpc>
            </a:pPr>
            <a:r>
              <a:rPr lang="en-US" altLang="ko-KR" sz="1800" b="1" dirty="0">
                <a:solidFill>
                  <a:srgbClr val="E9B7B5"/>
                </a:solidFill>
              </a:rPr>
              <a:t>AI</a:t>
            </a:r>
            <a:r>
              <a:rPr lang="ko-KR" altLang="en-US" sz="1800" b="1" dirty="0">
                <a:solidFill>
                  <a:srgbClr val="E9B7B5"/>
                </a:solidFill>
              </a:rPr>
              <a:t>활용 빅데이터 </a:t>
            </a:r>
            <a:r>
              <a:rPr lang="en-US" altLang="ko-KR" sz="1800" b="1" dirty="0">
                <a:solidFill>
                  <a:srgbClr val="E9B7B5"/>
                </a:solidFill>
              </a:rPr>
              <a:t/>
            </a:r>
            <a:br>
              <a:rPr lang="en-US" altLang="ko-KR" sz="1800" b="1" dirty="0">
                <a:solidFill>
                  <a:srgbClr val="E9B7B5"/>
                </a:solidFill>
              </a:rPr>
            </a:br>
            <a:r>
              <a:rPr lang="ko-KR" altLang="en-US" sz="1800" b="1" dirty="0">
                <a:solidFill>
                  <a:srgbClr val="E9B7B5"/>
                </a:solidFill>
              </a:rPr>
              <a:t>시스템 개발자 과정</a:t>
            </a:r>
            <a:endParaRPr lang="en-US" altLang="ko-KR" sz="1800" b="1" dirty="0">
              <a:solidFill>
                <a:srgbClr val="E9B7B5"/>
              </a:solidFill>
            </a:endParaRPr>
          </a:p>
          <a:p>
            <a:pPr algn="dist">
              <a:lnSpc>
                <a:spcPct val="150000"/>
              </a:lnSpc>
            </a:pPr>
            <a:r>
              <a:rPr lang="ko-KR" altLang="en-US" sz="1800" b="1" dirty="0" err="1">
                <a:solidFill>
                  <a:prstClr val="white">
                    <a:lumMod val="65000"/>
                  </a:prstClr>
                </a:solidFill>
              </a:rPr>
              <a:t>프</a:t>
            </a:r>
            <a:r>
              <a:rPr lang="ko-KR" altLang="en-US" sz="1800" b="1" dirty="0">
                <a:solidFill>
                  <a:prstClr val="white">
                    <a:lumMod val="65000"/>
                  </a:prstClr>
                </a:solidFill>
              </a:rPr>
              <a:t> 로 그 </a:t>
            </a:r>
            <a:r>
              <a:rPr lang="ko-KR" altLang="en-US" sz="1800" b="1" dirty="0" err="1">
                <a:solidFill>
                  <a:prstClr val="white">
                    <a:lumMod val="65000"/>
                  </a:prstClr>
                </a:solidFill>
              </a:rPr>
              <a:t>래</a:t>
            </a:r>
            <a:r>
              <a:rPr lang="ko-KR" altLang="en-US" sz="1800" b="1" dirty="0">
                <a:solidFill>
                  <a:prstClr val="white">
                    <a:lumMod val="65000"/>
                  </a:prstClr>
                </a:solidFill>
              </a:rPr>
              <a:t> </a:t>
            </a:r>
            <a:r>
              <a:rPr lang="ko-KR" altLang="en-US" sz="1800" b="1" dirty="0" err="1">
                <a:solidFill>
                  <a:prstClr val="white">
                    <a:lumMod val="65000"/>
                  </a:prstClr>
                </a:solidFill>
              </a:rPr>
              <a:t>밍</a:t>
            </a:r>
            <a:r>
              <a:rPr lang="en-US" altLang="ko-KR" sz="1800" b="1" dirty="0">
                <a:solidFill>
                  <a:prstClr val="white">
                    <a:lumMod val="65000"/>
                  </a:prstClr>
                </a:solidFill>
              </a:rPr>
              <a:t/>
            </a:r>
            <a:br>
              <a:rPr lang="en-US" altLang="ko-KR" sz="1800" b="1" dirty="0">
                <a:solidFill>
                  <a:prstClr val="white">
                    <a:lumMod val="65000"/>
                  </a:prstClr>
                </a:solidFill>
              </a:rPr>
            </a:b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81613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D258CE9-72C6-4AA0-87A1-5793A41D1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ADA1A5B8-5C4D-40A2-913D-1AF17911D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31364-0041-4E8F-B5F1-5FF842004859}" type="datetimeFigureOut">
              <a:rPr lang="ko-KR" altLang="en-US" smtClean="0"/>
              <a:t>2022-04-02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94BCF81B-F713-4A9D-A46C-EDEA89C10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81902DB0-058B-4A5B-9877-69DA838D7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4FF20-FDD9-4984-8755-A2EE1AD057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435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B73295ED-B4B7-476D-B162-06C5F7EC8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31364-0041-4E8F-B5F1-5FF842004859}" type="datetimeFigureOut">
              <a:rPr lang="ko-KR" altLang="en-US" smtClean="0"/>
              <a:t>2022-04-02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6C43A231-3DD4-4189-AFF1-0BD9B1A70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09F6EA46-8286-4499-97B1-DD030B49B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4FF20-FDD9-4984-8755-A2EE1AD057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148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D5F6909-A86D-4B28-8ECF-41B3EF194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A255566-FD1D-453C-AD4B-301A862BA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93827D4-D48E-4ECA-808A-17873E4BE9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86D3FAC-60CE-492A-B6D0-232C198CF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31364-0041-4E8F-B5F1-5FF842004859}" type="datetimeFigureOut">
              <a:rPr lang="ko-KR" altLang="en-US" smtClean="0"/>
              <a:t>2022-04-02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60A42AC-2BE0-4516-9A56-9AA365DF7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D9FCBD00-6476-4B8C-AF22-FDB6A3994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4FF20-FDD9-4984-8755-A2EE1AD057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753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20C51EE-17D5-435D-8627-35DBC4658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108FDC88-E99D-4371-8487-2FFA091752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FBD2C0CD-4DB6-4674-B638-A4EC759ACF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AACD77A-876B-4994-B5A6-938983140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31364-0041-4E8F-B5F1-5FF842004859}" type="datetimeFigureOut">
              <a:rPr lang="ko-KR" altLang="en-US" smtClean="0"/>
              <a:t>2022-04-02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BE6AA8D-569F-45F2-9401-F3B800206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1B6A0E2-6328-4089-9097-8002E1353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4FF20-FDD9-4984-8755-A2EE1AD057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0692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F6B12CA-8F6B-400D-8F5B-55ACB219C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DC1F22E3-0749-481D-A733-1090E2F7EB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F2DDC89-4919-4ABA-A7EE-595ECB913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31364-0041-4E8F-B5F1-5FF842004859}" type="datetimeFigureOut">
              <a:rPr lang="ko-KR" altLang="en-US" smtClean="0"/>
              <a:t>2022-04-02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CA11863-2E59-4C39-B828-B9435BB56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7E257EF-D4C0-4FF6-9661-427AC866B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4FF20-FDD9-4984-8755-A2EE1AD057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2446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DD7258B7-1D89-49F5-8472-A3BD8C8842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A53779E9-5712-4EA4-BF78-C9D921AD1D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50E3C91-9C24-4E05-A5F0-31E209D3B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31364-0041-4E8F-B5F1-5FF842004859}" type="datetimeFigureOut">
              <a:rPr lang="ko-KR" altLang="en-US" smtClean="0"/>
              <a:t>2022-04-02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C3DBAA2-0496-49E5-B954-31FCAAA6B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05E8750-38C4-455C-9B62-BCECD0273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4FF20-FDD9-4984-8755-A2EE1AD057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6915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3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3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1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26A-5CDE-470E-B738-1763519F7B5C}" type="datetime1">
              <a:rPr lang="en-US" altLang="ko-KR" smtClean="0"/>
              <a:t>4/2/2022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85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FE1BFB25-19E4-4766-91D3-7EB3ABEE54FC}"/>
              </a:ext>
            </a:extLst>
          </p:cNvPr>
          <p:cNvSpPr/>
          <p:nvPr userDrawn="1"/>
        </p:nvSpPr>
        <p:spPr>
          <a:xfrm>
            <a:off x="0" y="35858"/>
            <a:ext cx="12136179" cy="678628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8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D4DA3342-CC79-4DB1-AAA6-522281844CF6}"/>
              </a:ext>
            </a:extLst>
          </p:cNvPr>
          <p:cNvSpPr txBox="1">
            <a:spLocks/>
          </p:cNvSpPr>
          <p:nvPr userDrawn="1"/>
        </p:nvSpPr>
        <p:spPr>
          <a:xfrm>
            <a:off x="347917" y="35858"/>
            <a:ext cx="8527143" cy="6803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i="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rPr>
              <a:t>JavaScript </a:t>
            </a:r>
            <a:r>
              <a:rPr lang="ko-KR" altLang="en-US" sz="3000" b="1" i="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rPr>
              <a:t>기반 영상처리 프로그래밍</a:t>
            </a:r>
            <a:r>
              <a:rPr lang="en-US" altLang="ko-KR" sz="3000" b="1" i="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rPr>
              <a:t>( </a:t>
            </a:r>
            <a:r>
              <a:rPr lang="ko-KR" altLang="en-US" sz="3000" b="1" i="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rPr>
              <a:t>웹 환경 </a:t>
            </a:r>
            <a:r>
              <a:rPr lang="en-US" altLang="ko-KR" sz="3000" b="1" i="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rPr>
              <a:t>)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xmlns="" id="{92E01817-E6FF-4D10-9DEC-734960132103}"/>
              </a:ext>
            </a:extLst>
          </p:cNvPr>
          <p:cNvSpPr txBox="1">
            <a:spLocks/>
          </p:cNvSpPr>
          <p:nvPr userDrawn="1"/>
        </p:nvSpPr>
        <p:spPr>
          <a:xfrm>
            <a:off x="8956220" y="266013"/>
            <a:ext cx="3098800" cy="563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b="1" i="1" kern="0" dirty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rPr>
              <a:t>미니 프로젝트 </a:t>
            </a:r>
            <a:r>
              <a:rPr lang="en-US" altLang="ko-KR" sz="2000" b="1" i="1" kern="0" dirty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rPr>
              <a:t>( Ver 1.0)</a:t>
            </a:r>
            <a:endParaRPr lang="ko-KR" altLang="en-US" sz="2000" b="1" i="1" kern="0" dirty="0">
              <a:solidFill>
                <a:prstClr val="black">
                  <a:lumMod val="50000"/>
                  <a:lumOff val="50000"/>
                </a:prst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0395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FE1BFB25-19E4-4766-91D3-7EB3ABEE54FC}"/>
              </a:ext>
            </a:extLst>
          </p:cNvPr>
          <p:cNvSpPr/>
          <p:nvPr userDrawn="1"/>
        </p:nvSpPr>
        <p:spPr>
          <a:xfrm>
            <a:off x="0" y="35858"/>
            <a:ext cx="12136179" cy="678628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8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xmlns="" id="{92E01817-E6FF-4D10-9DEC-734960132103}"/>
              </a:ext>
            </a:extLst>
          </p:cNvPr>
          <p:cNvSpPr txBox="1">
            <a:spLocks/>
          </p:cNvSpPr>
          <p:nvPr userDrawn="1"/>
        </p:nvSpPr>
        <p:spPr>
          <a:xfrm>
            <a:off x="8956220" y="266013"/>
            <a:ext cx="3098800" cy="563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1" i="1" kern="0" dirty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rPr>
              <a:t>미니 프로젝트 </a:t>
            </a:r>
            <a:r>
              <a:rPr lang="en-US" altLang="ko-KR" sz="1800" b="1" i="1" kern="0" dirty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rPr>
              <a:t>( Ver 1.0)</a:t>
            </a:r>
            <a:endParaRPr lang="ko-KR" altLang="en-US" sz="1800" b="1" i="1" kern="0" dirty="0">
              <a:solidFill>
                <a:prstClr val="black">
                  <a:lumMod val="50000"/>
                  <a:lumOff val="50000"/>
                </a:prst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3636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FE1BFB25-19E4-4766-91D3-7EB3ABEE54FC}"/>
              </a:ext>
            </a:extLst>
          </p:cNvPr>
          <p:cNvSpPr/>
          <p:nvPr userDrawn="1"/>
        </p:nvSpPr>
        <p:spPr>
          <a:xfrm>
            <a:off x="0" y="35858"/>
            <a:ext cx="12136179" cy="678628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800" kern="0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837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FE1BFB25-19E4-4766-91D3-7EB3ABEE54FC}"/>
              </a:ext>
            </a:extLst>
          </p:cNvPr>
          <p:cNvSpPr/>
          <p:nvPr userDrawn="1"/>
        </p:nvSpPr>
        <p:spPr>
          <a:xfrm>
            <a:off x="0" y="35858"/>
            <a:ext cx="12136179" cy="678628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8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xmlns="" id="{92E01817-E6FF-4D10-9DEC-734960132103}"/>
              </a:ext>
            </a:extLst>
          </p:cNvPr>
          <p:cNvSpPr txBox="1">
            <a:spLocks/>
          </p:cNvSpPr>
          <p:nvPr userDrawn="1"/>
        </p:nvSpPr>
        <p:spPr>
          <a:xfrm>
            <a:off x="8956220" y="266013"/>
            <a:ext cx="3098800" cy="563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1" i="1" kern="0" dirty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rPr>
              <a:t>미니 프로젝트 </a:t>
            </a:r>
            <a:r>
              <a:rPr lang="en-US" altLang="ko-KR" sz="1800" b="1" i="1" kern="0" dirty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rPr>
              <a:t>( Ver 1.0)</a:t>
            </a:r>
            <a:endParaRPr lang="ko-KR" altLang="en-US" sz="1800" b="1" i="1" kern="0" dirty="0">
              <a:solidFill>
                <a:prstClr val="black">
                  <a:lumMod val="50000"/>
                  <a:lumOff val="50000"/>
                </a:prst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직사각형 1"/>
          <p:cNvSpPr/>
          <p:nvPr userDrawn="1"/>
        </p:nvSpPr>
        <p:spPr>
          <a:xfrm>
            <a:off x="121920" y="150935"/>
            <a:ext cx="3517392" cy="6556129"/>
          </a:xfrm>
          <a:prstGeom prst="rect">
            <a:avLst/>
          </a:prstGeom>
          <a:solidFill>
            <a:srgbClr val="EFC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727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FE1BFB25-19E4-4766-91D3-7EB3ABEE54FC}"/>
              </a:ext>
            </a:extLst>
          </p:cNvPr>
          <p:cNvSpPr/>
          <p:nvPr userDrawn="1"/>
        </p:nvSpPr>
        <p:spPr>
          <a:xfrm>
            <a:off x="0" y="35858"/>
            <a:ext cx="12136179" cy="678628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8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" name="직사각형 1"/>
          <p:cNvSpPr/>
          <p:nvPr userDrawn="1"/>
        </p:nvSpPr>
        <p:spPr>
          <a:xfrm>
            <a:off x="134112" y="150935"/>
            <a:ext cx="11880000" cy="2414465"/>
          </a:xfrm>
          <a:prstGeom prst="rect">
            <a:avLst/>
          </a:prstGeom>
          <a:solidFill>
            <a:srgbClr val="EFC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xmlns="" id="{92E01817-E6FF-4D10-9DEC-734960132103}"/>
              </a:ext>
            </a:extLst>
          </p:cNvPr>
          <p:cNvSpPr txBox="1">
            <a:spLocks/>
          </p:cNvSpPr>
          <p:nvPr userDrawn="1"/>
        </p:nvSpPr>
        <p:spPr>
          <a:xfrm>
            <a:off x="8956220" y="266013"/>
            <a:ext cx="3098800" cy="563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1" i="1" kern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미니 프로젝트 </a:t>
            </a:r>
            <a:r>
              <a:rPr lang="en-US" altLang="ko-KR" sz="1800" b="1" i="1" kern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 Ver 1.0)</a:t>
            </a:r>
            <a:endParaRPr lang="ko-KR" altLang="en-US" sz="1800" b="1" i="1" kern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8566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0E36096B-8B8F-4402-A4DC-50A2FDD4BD21}"/>
              </a:ext>
            </a:extLst>
          </p:cNvPr>
          <p:cNvSpPr/>
          <p:nvPr userDrawn="1"/>
        </p:nvSpPr>
        <p:spPr>
          <a:xfrm>
            <a:off x="2780127" y="2051611"/>
            <a:ext cx="6541547" cy="271095"/>
          </a:xfrm>
          <a:prstGeom prst="rect">
            <a:avLst/>
          </a:prstGeom>
          <a:gradFill>
            <a:gsLst>
              <a:gs pos="50000">
                <a:schemeClr val="bg1">
                  <a:lumMod val="85000"/>
                </a:schemeClr>
              </a:gs>
              <a:gs pos="50000">
                <a:srgbClr val="FF9999"/>
              </a:gs>
            </a:gsLst>
            <a:lin ang="127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50%                                                                                                      50%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00226D9B-4FC2-4EAC-8ED1-DE82722DD6E8}"/>
              </a:ext>
            </a:extLst>
          </p:cNvPr>
          <p:cNvSpPr/>
          <p:nvPr userDrawn="1"/>
        </p:nvSpPr>
        <p:spPr>
          <a:xfrm>
            <a:off x="2780128" y="1485927"/>
            <a:ext cx="703496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FF9999"/>
                </a:solidFill>
              </a:rPr>
              <a:t>남성</a:t>
            </a:r>
            <a:r>
              <a:rPr lang="ko-KR" altLang="en-US" sz="1400" b="1" dirty="0">
                <a:solidFill>
                  <a:srgbClr val="7AB9DF"/>
                </a:solidFill>
              </a:rPr>
              <a:t>                                                  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여성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AB144F1C-6098-4F2F-9678-2BB3083C703D}"/>
              </a:ext>
            </a:extLst>
          </p:cNvPr>
          <p:cNvSpPr/>
          <p:nvPr userDrawn="1"/>
        </p:nvSpPr>
        <p:spPr>
          <a:xfrm>
            <a:off x="2098439" y="2068790"/>
            <a:ext cx="5084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10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대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F1B813B2-303A-473C-B083-213C323B5651}"/>
              </a:ext>
            </a:extLst>
          </p:cNvPr>
          <p:cNvSpPr/>
          <p:nvPr userDrawn="1"/>
        </p:nvSpPr>
        <p:spPr>
          <a:xfrm>
            <a:off x="2780127" y="2632636"/>
            <a:ext cx="6541547" cy="271095"/>
          </a:xfrm>
          <a:prstGeom prst="rect">
            <a:avLst/>
          </a:prstGeom>
          <a:gradFill>
            <a:gsLst>
              <a:gs pos="66000">
                <a:schemeClr val="bg1">
                  <a:lumMod val="85000"/>
                </a:schemeClr>
              </a:gs>
              <a:gs pos="66000">
                <a:srgbClr val="FF9999"/>
              </a:gs>
            </a:gsLst>
            <a:lin ang="127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44%                                                                                                      66%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5C86167-38D9-4F99-AAF4-CD6A5DB30FE3}"/>
              </a:ext>
            </a:extLst>
          </p:cNvPr>
          <p:cNvSpPr/>
          <p:nvPr userDrawn="1"/>
        </p:nvSpPr>
        <p:spPr>
          <a:xfrm>
            <a:off x="2098438" y="2649815"/>
            <a:ext cx="508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대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A24F04CF-670A-4BEF-88EF-128944F09A85}"/>
              </a:ext>
            </a:extLst>
          </p:cNvPr>
          <p:cNvSpPr/>
          <p:nvPr userDrawn="1"/>
        </p:nvSpPr>
        <p:spPr>
          <a:xfrm>
            <a:off x="2780127" y="3213661"/>
            <a:ext cx="6541547" cy="271095"/>
          </a:xfrm>
          <a:prstGeom prst="rect">
            <a:avLst/>
          </a:prstGeom>
          <a:gradFill>
            <a:gsLst>
              <a:gs pos="66000">
                <a:schemeClr val="bg1">
                  <a:lumMod val="85000"/>
                </a:schemeClr>
              </a:gs>
              <a:gs pos="66000">
                <a:srgbClr val="FF9999"/>
              </a:gs>
            </a:gsLst>
            <a:lin ang="127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58%                                                                                                      42%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B233A248-8AE1-4125-A0BE-726B916B3D53}"/>
              </a:ext>
            </a:extLst>
          </p:cNvPr>
          <p:cNvSpPr/>
          <p:nvPr userDrawn="1"/>
        </p:nvSpPr>
        <p:spPr>
          <a:xfrm>
            <a:off x="2098438" y="3230840"/>
            <a:ext cx="508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30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대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E7296578-4474-4003-96CA-E138A563C919}"/>
              </a:ext>
            </a:extLst>
          </p:cNvPr>
          <p:cNvSpPr/>
          <p:nvPr userDrawn="1"/>
        </p:nvSpPr>
        <p:spPr>
          <a:xfrm>
            <a:off x="2780127" y="3794686"/>
            <a:ext cx="6541547" cy="271095"/>
          </a:xfrm>
          <a:prstGeom prst="rect">
            <a:avLst/>
          </a:prstGeom>
          <a:gradFill>
            <a:gsLst>
              <a:gs pos="72000">
                <a:schemeClr val="bg1">
                  <a:lumMod val="85000"/>
                </a:schemeClr>
              </a:gs>
              <a:gs pos="72000">
                <a:srgbClr val="FF9999"/>
              </a:gs>
            </a:gsLst>
            <a:lin ang="127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28%                                                                                                      72%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9D2177CE-D1DA-448E-BA20-C56D962E76BF}"/>
              </a:ext>
            </a:extLst>
          </p:cNvPr>
          <p:cNvSpPr/>
          <p:nvPr userDrawn="1"/>
        </p:nvSpPr>
        <p:spPr>
          <a:xfrm>
            <a:off x="2098438" y="3811865"/>
            <a:ext cx="508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40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대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AEE56288-68F0-4900-A787-B196B28150CE}"/>
              </a:ext>
            </a:extLst>
          </p:cNvPr>
          <p:cNvSpPr/>
          <p:nvPr userDrawn="1"/>
        </p:nvSpPr>
        <p:spPr>
          <a:xfrm>
            <a:off x="2780127" y="4375711"/>
            <a:ext cx="6541547" cy="271095"/>
          </a:xfrm>
          <a:prstGeom prst="rect">
            <a:avLst/>
          </a:prstGeom>
          <a:gradFill>
            <a:gsLst>
              <a:gs pos="15000">
                <a:schemeClr val="bg1">
                  <a:lumMod val="85000"/>
                </a:schemeClr>
              </a:gs>
              <a:gs pos="15000">
                <a:srgbClr val="FF9999"/>
              </a:gs>
            </a:gsLst>
            <a:lin ang="127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85%                                                                                                      15%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C2E9864-8272-4EB9-84A7-E85D61B7F79A}"/>
              </a:ext>
            </a:extLst>
          </p:cNvPr>
          <p:cNvSpPr/>
          <p:nvPr userDrawn="1"/>
        </p:nvSpPr>
        <p:spPr>
          <a:xfrm>
            <a:off x="2098438" y="4392890"/>
            <a:ext cx="508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50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대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3CBB6454-86E4-4AA4-8189-A27DDD2B5A7E}"/>
              </a:ext>
            </a:extLst>
          </p:cNvPr>
          <p:cNvSpPr/>
          <p:nvPr userDrawn="1"/>
        </p:nvSpPr>
        <p:spPr>
          <a:xfrm>
            <a:off x="2780127" y="4956736"/>
            <a:ext cx="6541547" cy="271095"/>
          </a:xfrm>
          <a:prstGeom prst="rect">
            <a:avLst/>
          </a:prstGeom>
          <a:gradFill>
            <a:gsLst>
              <a:gs pos="22000">
                <a:schemeClr val="bg1">
                  <a:lumMod val="85000"/>
                </a:schemeClr>
              </a:gs>
              <a:gs pos="22000">
                <a:srgbClr val="FF9999"/>
              </a:gs>
            </a:gsLst>
            <a:lin ang="127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78%                                                                                                      22%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FAF6A49D-FD4C-4C3B-B351-4944B3DFF942}"/>
              </a:ext>
            </a:extLst>
          </p:cNvPr>
          <p:cNvSpPr/>
          <p:nvPr userDrawn="1"/>
        </p:nvSpPr>
        <p:spPr>
          <a:xfrm>
            <a:off x="2098438" y="4973915"/>
            <a:ext cx="508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60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대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AFCE3EEE-A499-4F72-9A03-447FAA0C921F}"/>
              </a:ext>
            </a:extLst>
          </p:cNvPr>
          <p:cNvSpPr/>
          <p:nvPr userDrawn="1"/>
        </p:nvSpPr>
        <p:spPr>
          <a:xfrm>
            <a:off x="2721388" y="5537761"/>
            <a:ext cx="557171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9999"/>
                </a:solidFill>
              </a:rPr>
              <a:t>50</a:t>
            </a:r>
            <a:r>
              <a:rPr lang="ko-KR" altLang="en-US" sz="1400" b="1" dirty="0">
                <a:solidFill>
                  <a:srgbClr val="FF9999"/>
                </a:solidFill>
              </a:rPr>
              <a:t>대 이상 남성</a:t>
            </a:r>
            <a:endParaRPr lang="en-US" altLang="ko-KR" sz="1400" b="1" dirty="0">
              <a:solidFill>
                <a:srgbClr val="FF9999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78656AC6-5754-442E-B6B2-9AF451FA459C}"/>
              </a:ext>
            </a:extLst>
          </p:cNvPr>
          <p:cNvSpPr/>
          <p:nvPr userDrawn="1"/>
        </p:nvSpPr>
        <p:spPr>
          <a:xfrm>
            <a:off x="1955800" y="4216628"/>
            <a:ext cx="7859296" cy="1174487"/>
          </a:xfrm>
          <a:prstGeom prst="rect">
            <a:avLst/>
          </a:prstGeom>
          <a:noFill/>
          <a:ln w="1587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377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8CA9936-6CE5-429D-A916-2C7AE19D8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0D6E0CA-62C6-4B32-8CAC-4E7044FF29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AF1821C-447C-4407-B3C8-C2E6026A9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996EFAD0-DCE2-4BFB-B72E-34EAA3F62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31364-0041-4E8F-B5F1-5FF842004859}" type="datetimeFigureOut">
              <a:rPr lang="ko-KR" altLang="en-US" smtClean="0"/>
              <a:t>2022-04-02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CFE3090-5E70-450B-88EE-22D3007DA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A5BEE9E-946F-4EFC-AD1E-011863264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4FF20-FDD9-4984-8755-A2EE1AD057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019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0C392B6-8B6F-42E9-9843-774992201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CF8E07A-4532-4A7C-A643-30D14EB8D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9E7897D3-17E4-4B3C-AC5D-DF40CA0167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E7968E5A-BC64-4CF6-AA46-834AF91439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D6757832-FED1-41B6-9E79-5E3DF8E855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58ED6F45-6516-478D-8C0D-2274686EB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31364-0041-4E8F-B5F1-5FF842004859}" type="datetimeFigureOut">
              <a:rPr lang="ko-KR" altLang="en-US" smtClean="0"/>
              <a:t>2022-04-02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8135258C-826D-4A5C-9A06-853EB1605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F04830B8-E6E3-4C75-BF68-E987DA621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4FF20-FDD9-4984-8755-A2EE1AD057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52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821E61B9-8409-4D17-8929-C7F0A988C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6B3B693-D7AF-43F5-80E3-7CEFE74A6D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C2F1568-9B78-423C-9327-EFE58B3AC5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931364-0041-4E8F-B5F1-5FF842004859}" type="datetimeFigureOut">
              <a:rPr lang="ko-KR" altLang="en-US" smtClean="0"/>
              <a:t>2022-04-02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CF1F6F3-2DB2-4C37-883B-BDADF53158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DEB21BF-57C4-451A-B497-B6CB895DE3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4FF20-FDD9-4984-8755-A2EE1AD057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246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4" r:id="rId4"/>
    <p:sldLayoutId id="2147483661" r:id="rId5"/>
    <p:sldLayoutId id="2147483662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3" r:id="rId1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8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9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>
            <a:extLst>
              <a:ext uri="{FF2B5EF4-FFF2-40B4-BE49-F238E27FC236}">
                <a16:creationId xmlns:a16="http://schemas.microsoft.com/office/drawing/2014/main" xmlns="" id="{F9E0E3A3-DDB4-4DED-A2B9-4D02B5BF7628}"/>
              </a:ext>
            </a:extLst>
          </p:cNvPr>
          <p:cNvSpPr txBox="1">
            <a:spLocks/>
          </p:cNvSpPr>
          <p:nvPr/>
        </p:nvSpPr>
        <p:spPr>
          <a:xfrm>
            <a:off x="7844970" y="5862333"/>
            <a:ext cx="4347030" cy="360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1" i="0" kern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rPr>
              <a:t>과목     </a:t>
            </a:r>
            <a:r>
              <a:rPr lang="en-US" altLang="ko-KR" sz="1800" b="1" i="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rPr>
              <a:t>: </a:t>
            </a:r>
            <a:r>
              <a:rPr lang="ko-KR" altLang="en-US" sz="1800" b="1" i="0" kern="0" dirty="0" err="1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rPr>
              <a:t>프론트앤드</a:t>
            </a:r>
            <a:r>
              <a:rPr lang="ko-KR" altLang="en-US" sz="1800" b="1" i="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rPr>
              <a:t> 프로그래밍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AE181679-CB3F-4F5D-9F31-BFE7E24BF842}"/>
              </a:ext>
            </a:extLst>
          </p:cNvPr>
          <p:cNvSpPr txBox="1">
            <a:spLocks/>
          </p:cNvSpPr>
          <p:nvPr/>
        </p:nvSpPr>
        <p:spPr>
          <a:xfrm>
            <a:off x="7854802" y="6295824"/>
            <a:ext cx="2594430" cy="40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1" i="0" kern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rPr>
              <a:t>발표자  </a:t>
            </a:r>
            <a:r>
              <a:rPr lang="en-US" altLang="ko-KR" sz="1800" b="1" i="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rPr>
              <a:t>: </a:t>
            </a:r>
            <a:r>
              <a:rPr lang="ko-KR" altLang="en-US" sz="1800" b="1" i="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rPr>
              <a:t>최정규</a:t>
            </a:r>
          </a:p>
        </p:txBody>
      </p:sp>
    </p:spTree>
    <p:extLst>
      <p:ext uri="{BB962C8B-B14F-4D97-AF65-F5344CB8AC3E}">
        <p14:creationId xmlns:p14="http://schemas.microsoft.com/office/powerpoint/2010/main" val="155363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F0CF420-2735-4E29-BF91-788926C75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138" y="1565636"/>
            <a:ext cx="6877050" cy="4427790"/>
          </a:xfrm>
          <a:prstGeom prst="rect">
            <a:avLst/>
          </a:prstGeom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xmlns="" id="{ECC69D34-AD52-4B78-89AB-2ADD8361D228}"/>
              </a:ext>
            </a:extLst>
          </p:cNvPr>
          <p:cNvSpPr txBox="1">
            <a:spLocks/>
          </p:cNvSpPr>
          <p:nvPr/>
        </p:nvSpPr>
        <p:spPr>
          <a:xfrm>
            <a:off x="-2737633" y="10203502"/>
            <a:ext cx="3147035" cy="3692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/>
              <a:t>파라볼라핵심 알고리즘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3671278A-C8D9-4ACE-880D-DB6BB33CB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888" y="2848004"/>
            <a:ext cx="161925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24F86744-918C-42F5-B1F4-828BE1FF42EB}"/>
              </a:ext>
            </a:extLst>
          </p:cNvPr>
          <p:cNvGrpSpPr/>
          <p:nvPr/>
        </p:nvGrpSpPr>
        <p:grpSpPr>
          <a:xfrm>
            <a:off x="5083246" y="1045379"/>
            <a:ext cx="1751102" cy="1662997"/>
            <a:chOff x="5083246" y="1045379"/>
            <a:chExt cx="1751102" cy="1662997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xmlns="" id="{AFC06077-2710-4CDF-9FE8-93830DAA9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83246" y="1045379"/>
              <a:ext cx="1751102" cy="1662997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9B3EE1C8-0DF3-4AD9-8723-EE8099DFC713}"/>
                </a:ext>
              </a:extLst>
            </p:cNvPr>
            <p:cNvSpPr/>
            <p:nvPr/>
          </p:nvSpPr>
          <p:spPr>
            <a:xfrm>
              <a:off x="5115431" y="1985385"/>
              <a:ext cx="1463419" cy="266995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57150">
                  <a:solidFill>
                    <a:schemeClr val="tx1"/>
                  </a:solidFill>
                </a:ln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908FCA8E-766F-49F7-B99E-5FAFA241B2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963" y="4534791"/>
            <a:ext cx="3057250" cy="12864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</p:pic>
      <p:sp>
        <p:nvSpPr>
          <p:cNvPr id="16" name="부제목 2">
            <a:extLst>
              <a:ext uri="{FF2B5EF4-FFF2-40B4-BE49-F238E27FC236}">
                <a16:creationId xmlns:a16="http://schemas.microsoft.com/office/drawing/2014/main" xmlns="" id="{DD59CBDE-136F-433C-8D80-98C1989CBA07}"/>
              </a:ext>
            </a:extLst>
          </p:cNvPr>
          <p:cNvSpPr txBox="1">
            <a:spLocks/>
          </p:cNvSpPr>
          <p:nvPr/>
        </p:nvSpPr>
        <p:spPr>
          <a:xfrm>
            <a:off x="583906" y="615951"/>
            <a:ext cx="2992414" cy="5635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b="1" dirty="0" err="1">
                <a:solidFill>
                  <a:schemeClr val="bg1"/>
                </a:solidFill>
              </a:rPr>
              <a:t>화소점</a:t>
            </a:r>
            <a:r>
              <a:rPr lang="ko-KR" altLang="en-US" b="1" dirty="0">
                <a:solidFill>
                  <a:schemeClr val="bg1"/>
                </a:solidFill>
              </a:rPr>
              <a:t> 기능 </a:t>
            </a:r>
            <a:r>
              <a:rPr lang="en-US" altLang="ko-KR" b="1" dirty="0" smtClean="0">
                <a:solidFill>
                  <a:schemeClr val="bg1"/>
                </a:solidFill>
              </a:rPr>
              <a:t/>
            </a:r>
            <a:br>
              <a:rPr lang="en-US" altLang="ko-KR" b="1" dirty="0" smtClean="0">
                <a:solidFill>
                  <a:schemeClr val="bg1"/>
                </a:solidFill>
              </a:rPr>
            </a:br>
            <a:r>
              <a:rPr lang="ko-KR" altLang="en-US" b="1" dirty="0" smtClean="0">
                <a:solidFill>
                  <a:schemeClr val="bg1"/>
                </a:solidFill>
              </a:rPr>
              <a:t>구현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xmlns="" id="{D7F9A354-1F14-44DB-81AF-2FFB2304A5A0}"/>
              </a:ext>
            </a:extLst>
          </p:cNvPr>
          <p:cNvSpPr txBox="1">
            <a:spLocks/>
          </p:cNvSpPr>
          <p:nvPr/>
        </p:nvSpPr>
        <p:spPr>
          <a:xfrm>
            <a:off x="942458" y="1872287"/>
            <a:ext cx="1890194" cy="39820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파라볼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라</a:t>
            </a:r>
          </a:p>
        </p:txBody>
      </p:sp>
      <p:sp>
        <p:nvSpPr>
          <p:cNvPr id="19" name="부제목 2">
            <a:extLst>
              <a:ext uri="{FF2B5EF4-FFF2-40B4-BE49-F238E27FC236}">
                <a16:creationId xmlns:a16="http://schemas.microsoft.com/office/drawing/2014/main" xmlns="" id="{ECC69D34-AD52-4B78-89AB-2ADD8361D228}"/>
              </a:ext>
            </a:extLst>
          </p:cNvPr>
          <p:cNvSpPr txBox="1">
            <a:spLocks/>
          </p:cNvSpPr>
          <p:nvPr/>
        </p:nvSpPr>
        <p:spPr>
          <a:xfrm>
            <a:off x="942458" y="3825220"/>
            <a:ext cx="1776966" cy="3692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핵심 알고리즘</a:t>
            </a:r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xmlns="" id="{14241E43-02BF-4B6E-90FB-AFD90C516810}"/>
              </a:ext>
            </a:extLst>
          </p:cNvPr>
          <p:cNvSpPr txBox="1">
            <a:spLocks/>
          </p:cNvSpPr>
          <p:nvPr/>
        </p:nvSpPr>
        <p:spPr>
          <a:xfrm>
            <a:off x="942458" y="2272339"/>
            <a:ext cx="2725302" cy="50467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차원 곡선그래프 처리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입체적으로 보이는 성질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1507846" y="1269720"/>
            <a:ext cx="121065" cy="327411"/>
            <a:chOff x="2475296" y="1226051"/>
            <a:chExt cx="192096" cy="519507"/>
          </a:xfrm>
        </p:grpSpPr>
        <p:sp>
          <p:nvSpPr>
            <p:cNvPr id="24" name="타원 23"/>
            <p:cNvSpPr/>
            <p:nvPr/>
          </p:nvSpPr>
          <p:spPr>
            <a:xfrm>
              <a:off x="2475296" y="1226051"/>
              <a:ext cx="192096" cy="1920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2475296" y="1553462"/>
              <a:ext cx="192096" cy="1920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cxnSp>
        <p:nvCxnSpPr>
          <p:cNvPr id="26" name="직선 연결선 25"/>
          <p:cNvCxnSpPr/>
          <p:nvPr/>
        </p:nvCxnSpPr>
        <p:spPr>
          <a:xfrm>
            <a:off x="1055686" y="2218929"/>
            <a:ext cx="1776966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049487" y="4149725"/>
            <a:ext cx="1776966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72D95CF-9BF2-4FE4-A95E-D9C261B559B2}"/>
              </a:ext>
            </a:extLst>
          </p:cNvPr>
          <p:cNvSpPr txBox="1"/>
          <p:nvPr/>
        </p:nvSpPr>
        <p:spPr>
          <a:xfrm>
            <a:off x="5664186" y="6358538"/>
            <a:ext cx="1170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9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30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037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F026D31-BA91-414D-9119-9CCDFC1B5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138" y="1592263"/>
            <a:ext cx="6810133" cy="431605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01D9B9A1-929D-46D2-A48D-78504251B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097" y="949683"/>
            <a:ext cx="1928766" cy="191616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9B3EE1C8-0DF3-4AD9-8723-EE8099DFC713}"/>
              </a:ext>
            </a:extLst>
          </p:cNvPr>
          <p:cNvSpPr/>
          <p:nvPr/>
        </p:nvSpPr>
        <p:spPr>
          <a:xfrm>
            <a:off x="6355239" y="1653544"/>
            <a:ext cx="1609761" cy="29369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57150">
                <a:solidFill>
                  <a:schemeClr val="tx1"/>
                </a:solidFill>
              </a:ln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7157B773-84FE-4E94-907E-9BF31E94D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02" y="4459832"/>
            <a:ext cx="2900306" cy="64888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</p:pic>
      <p:sp>
        <p:nvSpPr>
          <p:cNvPr id="15" name="부제목 2">
            <a:extLst>
              <a:ext uri="{FF2B5EF4-FFF2-40B4-BE49-F238E27FC236}">
                <a16:creationId xmlns:a16="http://schemas.microsoft.com/office/drawing/2014/main" xmlns="" id="{DD59CBDE-136F-433C-8D80-98C1989CBA07}"/>
              </a:ext>
            </a:extLst>
          </p:cNvPr>
          <p:cNvSpPr txBox="1">
            <a:spLocks/>
          </p:cNvSpPr>
          <p:nvPr/>
        </p:nvSpPr>
        <p:spPr>
          <a:xfrm>
            <a:off x="583906" y="615951"/>
            <a:ext cx="2992414" cy="5635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기하학 처리 </a:t>
            </a:r>
            <a:r>
              <a:rPr lang="ko-KR" altLang="en-US" b="1" dirty="0">
                <a:solidFill>
                  <a:schemeClr val="bg1"/>
                </a:solidFill>
              </a:rPr>
              <a:t>기능 </a:t>
            </a:r>
            <a:r>
              <a:rPr lang="en-US" altLang="ko-KR" b="1" dirty="0" smtClean="0">
                <a:solidFill>
                  <a:schemeClr val="bg1"/>
                </a:solidFill>
              </a:rPr>
              <a:t/>
            </a:r>
            <a:br>
              <a:rPr lang="en-US" altLang="ko-KR" b="1" dirty="0" smtClean="0">
                <a:solidFill>
                  <a:schemeClr val="bg1"/>
                </a:solidFill>
              </a:rPr>
            </a:br>
            <a:r>
              <a:rPr lang="ko-KR" altLang="en-US" b="1" dirty="0" smtClean="0">
                <a:solidFill>
                  <a:schemeClr val="bg1"/>
                </a:solidFill>
              </a:rPr>
              <a:t>구현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xmlns="" id="{D7F9A354-1F14-44DB-81AF-2FFB2304A5A0}"/>
              </a:ext>
            </a:extLst>
          </p:cNvPr>
          <p:cNvSpPr txBox="1">
            <a:spLocks/>
          </p:cNvSpPr>
          <p:nvPr/>
        </p:nvSpPr>
        <p:spPr>
          <a:xfrm>
            <a:off x="942458" y="1872287"/>
            <a:ext cx="1890194" cy="39820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상하미러링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xmlns="" id="{ECC69D34-AD52-4B78-89AB-2ADD8361D228}"/>
              </a:ext>
            </a:extLst>
          </p:cNvPr>
          <p:cNvSpPr txBox="1">
            <a:spLocks/>
          </p:cNvSpPr>
          <p:nvPr/>
        </p:nvSpPr>
        <p:spPr>
          <a:xfrm>
            <a:off x="942458" y="3825220"/>
            <a:ext cx="1776966" cy="3692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핵심 알고리즘</a:t>
            </a:r>
          </a:p>
        </p:txBody>
      </p:sp>
      <p:sp>
        <p:nvSpPr>
          <p:cNvPr id="19" name="부제목 2">
            <a:extLst>
              <a:ext uri="{FF2B5EF4-FFF2-40B4-BE49-F238E27FC236}">
                <a16:creationId xmlns:a16="http://schemas.microsoft.com/office/drawing/2014/main" xmlns="" id="{14241E43-02BF-4B6E-90FB-AFD90C516810}"/>
              </a:ext>
            </a:extLst>
          </p:cNvPr>
          <p:cNvSpPr txBox="1">
            <a:spLocks/>
          </p:cNvSpPr>
          <p:nvPr/>
        </p:nvSpPr>
        <p:spPr>
          <a:xfrm>
            <a:off x="972938" y="2257099"/>
            <a:ext cx="2725302" cy="50467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상하 대칭</a:t>
            </a:r>
            <a:endParaRPr lang="en-US" altLang="ko-KR" sz="14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위쪽 </a:t>
            </a:r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화소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&lt;-&gt;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아래쪽 </a:t>
            </a:r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화소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507846" y="1269720"/>
            <a:ext cx="121065" cy="327411"/>
            <a:chOff x="2475296" y="1226051"/>
            <a:chExt cx="192096" cy="519507"/>
          </a:xfrm>
        </p:grpSpPr>
        <p:sp>
          <p:nvSpPr>
            <p:cNvPr id="24" name="타원 23"/>
            <p:cNvSpPr/>
            <p:nvPr/>
          </p:nvSpPr>
          <p:spPr>
            <a:xfrm>
              <a:off x="2475296" y="1226051"/>
              <a:ext cx="192096" cy="1920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2475296" y="1553462"/>
              <a:ext cx="192096" cy="1920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cxnSp>
        <p:nvCxnSpPr>
          <p:cNvPr id="26" name="직선 연결선 25"/>
          <p:cNvCxnSpPr/>
          <p:nvPr/>
        </p:nvCxnSpPr>
        <p:spPr>
          <a:xfrm>
            <a:off x="1055686" y="2218929"/>
            <a:ext cx="1776966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049487" y="4149725"/>
            <a:ext cx="1776966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72D95CF-9BF2-4FE4-A95E-D9C261B559B2}"/>
              </a:ext>
            </a:extLst>
          </p:cNvPr>
          <p:cNvSpPr txBox="1"/>
          <p:nvPr/>
        </p:nvSpPr>
        <p:spPr>
          <a:xfrm>
            <a:off x="5572746" y="6358538"/>
            <a:ext cx="1434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30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369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22B558DD-210F-4525-A938-C673582A9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138" y="1598794"/>
            <a:ext cx="6877050" cy="43845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093FA14-860B-4231-954C-B910798EE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75" y="4449922"/>
            <a:ext cx="3002759" cy="69761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D968D2BA-27D8-4776-9A76-2473DBBA8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527" y="1061804"/>
            <a:ext cx="2032683" cy="191616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9B3EE1C8-0DF3-4AD9-8723-EE8099DFC713}"/>
              </a:ext>
            </a:extLst>
          </p:cNvPr>
          <p:cNvSpPr/>
          <p:nvPr/>
        </p:nvSpPr>
        <p:spPr>
          <a:xfrm>
            <a:off x="6436183" y="1865144"/>
            <a:ext cx="1609761" cy="29369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xmlns="" id="{DD59CBDE-136F-433C-8D80-98C1989CBA07}"/>
              </a:ext>
            </a:extLst>
          </p:cNvPr>
          <p:cNvSpPr txBox="1">
            <a:spLocks/>
          </p:cNvSpPr>
          <p:nvPr/>
        </p:nvSpPr>
        <p:spPr>
          <a:xfrm>
            <a:off x="583906" y="615951"/>
            <a:ext cx="2992414" cy="5635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기하학 처리 </a:t>
            </a:r>
            <a:r>
              <a:rPr lang="ko-KR" altLang="en-US" b="1" dirty="0">
                <a:solidFill>
                  <a:schemeClr val="bg1"/>
                </a:solidFill>
              </a:rPr>
              <a:t>기능 </a:t>
            </a:r>
            <a:r>
              <a:rPr lang="en-US" altLang="ko-KR" b="1" dirty="0" smtClean="0">
                <a:solidFill>
                  <a:schemeClr val="bg1"/>
                </a:solidFill>
              </a:rPr>
              <a:t/>
            </a:r>
            <a:br>
              <a:rPr lang="en-US" altLang="ko-KR" b="1" dirty="0" smtClean="0">
                <a:solidFill>
                  <a:schemeClr val="bg1"/>
                </a:solidFill>
              </a:rPr>
            </a:br>
            <a:r>
              <a:rPr lang="ko-KR" altLang="en-US" b="1" dirty="0" smtClean="0">
                <a:solidFill>
                  <a:schemeClr val="bg1"/>
                </a:solidFill>
              </a:rPr>
              <a:t>구현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xmlns="" id="{D7F9A354-1F14-44DB-81AF-2FFB2304A5A0}"/>
              </a:ext>
            </a:extLst>
          </p:cNvPr>
          <p:cNvSpPr txBox="1">
            <a:spLocks/>
          </p:cNvSpPr>
          <p:nvPr/>
        </p:nvSpPr>
        <p:spPr>
          <a:xfrm>
            <a:off x="942458" y="1872287"/>
            <a:ext cx="1890194" cy="39820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좌우미러링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xmlns="" id="{ECC69D34-AD52-4B78-89AB-2ADD8361D228}"/>
              </a:ext>
            </a:extLst>
          </p:cNvPr>
          <p:cNvSpPr txBox="1">
            <a:spLocks/>
          </p:cNvSpPr>
          <p:nvPr/>
        </p:nvSpPr>
        <p:spPr>
          <a:xfrm>
            <a:off x="942458" y="3825220"/>
            <a:ext cx="1776966" cy="3692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핵심 알고리즘</a:t>
            </a: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xmlns="" id="{14241E43-02BF-4B6E-90FB-AFD90C516810}"/>
              </a:ext>
            </a:extLst>
          </p:cNvPr>
          <p:cNvSpPr txBox="1">
            <a:spLocks/>
          </p:cNvSpPr>
          <p:nvPr/>
        </p:nvSpPr>
        <p:spPr>
          <a:xfrm>
            <a:off x="972938" y="2257099"/>
            <a:ext cx="2725302" cy="50467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상하 대칭</a:t>
            </a:r>
            <a:endParaRPr lang="en-US" altLang="ko-KR" sz="14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위쪽 </a:t>
            </a:r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화소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&lt;-&gt;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아래쪽 </a:t>
            </a:r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화소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507846" y="1269720"/>
            <a:ext cx="121065" cy="327411"/>
            <a:chOff x="2475296" y="1226051"/>
            <a:chExt cx="192096" cy="519507"/>
          </a:xfrm>
        </p:grpSpPr>
        <p:sp>
          <p:nvSpPr>
            <p:cNvPr id="20" name="타원 19"/>
            <p:cNvSpPr/>
            <p:nvPr/>
          </p:nvSpPr>
          <p:spPr>
            <a:xfrm>
              <a:off x="2475296" y="1226051"/>
              <a:ext cx="192096" cy="1920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2475296" y="1553462"/>
              <a:ext cx="192096" cy="1920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직선 연결선 23"/>
          <p:cNvCxnSpPr/>
          <p:nvPr/>
        </p:nvCxnSpPr>
        <p:spPr>
          <a:xfrm>
            <a:off x="1055686" y="2218929"/>
            <a:ext cx="1776966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049487" y="4149725"/>
            <a:ext cx="1776966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72D95CF-9BF2-4FE4-A95E-D9C261B559B2}"/>
              </a:ext>
            </a:extLst>
          </p:cNvPr>
          <p:cNvSpPr txBox="1"/>
          <p:nvPr/>
        </p:nvSpPr>
        <p:spPr>
          <a:xfrm>
            <a:off x="5572746" y="6358538"/>
            <a:ext cx="14144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11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30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512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1ABF011-2433-4873-8D7B-9910EC2AB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998" y="1544079"/>
            <a:ext cx="6338865" cy="48046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6A68BA5-EA77-4F7B-8882-42192200D7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53"/>
          <a:stretch/>
        </p:blipFill>
        <p:spPr>
          <a:xfrm>
            <a:off x="8007150" y="1592263"/>
            <a:ext cx="2436288" cy="85883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D5CA10EE-FE96-46A7-92DF-4FEE248ED08E}"/>
              </a:ext>
            </a:extLst>
          </p:cNvPr>
          <p:cNvGrpSpPr/>
          <p:nvPr/>
        </p:nvGrpSpPr>
        <p:grpSpPr>
          <a:xfrm>
            <a:off x="5735936" y="1045379"/>
            <a:ext cx="2175978" cy="1916160"/>
            <a:chOff x="9352627" y="1512840"/>
            <a:chExt cx="1926829" cy="169676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xmlns="" id="{F5BA05AF-4C83-46B9-9532-7DBC3F8D9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52627" y="1512840"/>
              <a:ext cx="1926829" cy="1696760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04F17EE6-0D18-4DBC-B3C0-E3E8ECC66D1C}"/>
                </a:ext>
              </a:extLst>
            </p:cNvPr>
            <p:cNvSpPr/>
            <p:nvPr/>
          </p:nvSpPr>
          <p:spPr>
            <a:xfrm>
              <a:off x="9569943" y="2325799"/>
              <a:ext cx="1463419" cy="293695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57150">
                  <a:solidFill>
                    <a:schemeClr val="tx1"/>
                  </a:solidFill>
                </a:ln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2CF415B9-54D2-4FD9-A101-32940CCDB7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963" y="4544767"/>
            <a:ext cx="2951004" cy="15073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</p:pic>
      <p:sp>
        <p:nvSpPr>
          <p:cNvPr id="15" name="부제목 2">
            <a:extLst>
              <a:ext uri="{FF2B5EF4-FFF2-40B4-BE49-F238E27FC236}">
                <a16:creationId xmlns:a16="http://schemas.microsoft.com/office/drawing/2014/main" xmlns="" id="{DD59CBDE-136F-433C-8D80-98C1989CBA07}"/>
              </a:ext>
            </a:extLst>
          </p:cNvPr>
          <p:cNvSpPr txBox="1">
            <a:spLocks/>
          </p:cNvSpPr>
          <p:nvPr/>
        </p:nvSpPr>
        <p:spPr>
          <a:xfrm>
            <a:off x="583906" y="615951"/>
            <a:ext cx="2992414" cy="5635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기하학 처리 </a:t>
            </a:r>
            <a:r>
              <a:rPr lang="ko-KR" altLang="en-US" b="1" dirty="0">
                <a:solidFill>
                  <a:schemeClr val="bg1"/>
                </a:solidFill>
              </a:rPr>
              <a:t>기능 </a:t>
            </a:r>
            <a:r>
              <a:rPr lang="en-US" altLang="ko-KR" b="1" dirty="0" smtClean="0">
                <a:solidFill>
                  <a:schemeClr val="bg1"/>
                </a:solidFill>
              </a:rPr>
              <a:t/>
            </a:r>
            <a:br>
              <a:rPr lang="en-US" altLang="ko-KR" b="1" dirty="0" smtClean="0">
                <a:solidFill>
                  <a:schemeClr val="bg1"/>
                </a:solidFill>
              </a:rPr>
            </a:br>
            <a:r>
              <a:rPr lang="ko-KR" altLang="en-US" b="1" dirty="0" smtClean="0">
                <a:solidFill>
                  <a:schemeClr val="bg1"/>
                </a:solidFill>
              </a:rPr>
              <a:t>구현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xmlns="" id="{D7F9A354-1F14-44DB-81AF-2FFB2304A5A0}"/>
              </a:ext>
            </a:extLst>
          </p:cNvPr>
          <p:cNvSpPr txBox="1">
            <a:spLocks/>
          </p:cNvSpPr>
          <p:nvPr/>
        </p:nvSpPr>
        <p:spPr>
          <a:xfrm>
            <a:off x="942458" y="1872287"/>
            <a:ext cx="1890194" cy="39820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영상 축소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부제목 2">
            <a:extLst>
              <a:ext uri="{FF2B5EF4-FFF2-40B4-BE49-F238E27FC236}">
                <a16:creationId xmlns:a16="http://schemas.microsoft.com/office/drawing/2014/main" xmlns="" id="{ECC69D34-AD52-4B78-89AB-2ADD8361D228}"/>
              </a:ext>
            </a:extLst>
          </p:cNvPr>
          <p:cNvSpPr txBox="1">
            <a:spLocks/>
          </p:cNvSpPr>
          <p:nvPr/>
        </p:nvSpPr>
        <p:spPr>
          <a:xfrm>
            <a:off x="942458" y="3825220"/>
            <a:ext cx="1776966" cy="3692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핵심 알고리즘</a:t>
            </a:r>
          </a:p>
        </p:txBody>
      </p:sp>
      <p:sp>
        <p:nvSpPr>
          <p:cNvPr id="22" name="부제목 2">
            <a:extLst>
              <a:ext uri="{FF2B5EF4-FFF2-40B4-BE49-F238E27FC236}">
                <a16:creationId xmlns:a16="http://schemas.microsoft.com/office/drawing/2014/main" xmlns="" id="{14241E43-02BF-4B6E-90FB-AFD90C516810}"/>
              </a:ext>
            </a:extLst>
          </p:cNvPr>
          <p:cNvSpPr txBox="1">
            <a:spLocks/>
          </p:cNvSpPr>
          <p:nvPr/>
        </p:nvSpPr>
        <p:spPr>
          <a:xfrm>
            <a:off x="942458" y="2272339"/>
            <a:ext cx="2725302" cy="50467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영상의 모양은 변화시키지 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않은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채 크기만을 축소하는 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기능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507846" y="1269720"/>
            <a:ext cx="121065" cy="327411"/>
            <a:chOff x="2475296" y="1226051"/>
            <a:chExt cx="192096" cy="519507"/>
          </a:xfrm>
        </p:grpSpPr>
        <p:sp>
          <p:nvSpPr>
            <p:cNvPr id="25" name="타원 24"/>
            <p:cNvSpPr/>
            <p:nvPr/>
          </p:nvSpPr>
          <p:spPr>
            <a:xfrm>
              <a:off x="2475296" y="1226051"/>
              <a:ext cx="192096" cy="1920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2475296" y="1553462"/>
              <a:ext cx="192096" cy="1920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1055686" y="2218929"/>
            <a:ext cx="1776966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049487" y="4149725"/>
            <a:ext cx="1776966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A72D95CF-9BF2-4FE4-A95E-D9C261B559B2}"/>
              </a:ext>
            </a:extLst>
          </p:cNvPr>
          <p:cNvSpPr txBox="1"/>
          <p:nvPr/>
        </p:nvSpPr>
        <p:spPr>
          <a:xfrm>
            <a:off x="5572746" y="6358538"/>
            <a:ext cx="1344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12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30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967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CDD7B820-DDC2-41BE-A7D1-542487E69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601" y="1475370"/>
            <a:ext cx="6411220" cy="47345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53AF309-F604-4F40-89F3-ADC03B6C9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337" y="4870800"/>
            <a:ext cx="2972435" cy="1344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9BDCFF1B-A888-438E-A107-DFC1259A0B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8059" y="1479240"/>
            <a:ext cx="2513893" cy="90701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AE99A6AC-1584-4F3B-98BC-A5E178C130C0}"/>
              </a:ext>
            </a:extLst>
          </p:cNvPr>
          <p:cNvGrpSpPr/>
          <p:nvPr/>
        </p:nvGrpSpPr>
        <p:grpSpPr>
          <a:xfrm>
            <a:off x="6543274" y="875329"/>
            <a:ext cx="2167427" cy="2059825"/>
            <a:chOff x="8445800" y="1095317"/>
            <a:chExt cx="2167427" cy="2059825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xmlns="" id="{13266E37-CC6B-4840-894F-2D9B716F4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45800" y="1095317"/>
              <a:ext cx="2167427" cy="2059825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04F17EE6-0D18-4DBC-B3C0-E3E8ECC66D1C}"/>
                </a:ext>
              </a:extLst>
            </p:cNvPr>
            <p:cNvSpPr/>
            <p:nvPr/>
          </p:nvSpPr>
          <p:spPr>
            <a:xfrm>
              <a:off x="8593158" y="2416253"/>
              <a:ext cx="1817912" cy="30151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57150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17" name="부제목 2">
            <a:extLst>
              <a:ext uri="{FF2B5EF4-FFF2-40B4-BE49-F238E27FC236}">
                <a16:creationId xmlns:a16="http://schemas.microsoft.com/office/drawing/2014/main" xmlns="" id="{DD59CBDE-136F-433C-8D80-98C1989CBA07}"/>
              </a:ext>
            </a:extLst>
          </p:cNvPr>
          <p:cNvSpPr txBox="1">
            <a:spLocks/>
          </p:cNvSpPr>
          <p:nvPr/>
        </p:nvSpPr>
        <p:spPr>
          <a:xfrm>
            <a:off x="583906" y="615951"/>
            <a:ext cx="2992414" cy="5635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기하학 처리 </a:t>
            </a:r>
            <a:r>
              <a:rPr lang="ko-KR" altLang="en-US" b="1" dirty="0">
                <a:solidFill>
                  <a:schemeClr val="bg1"/>
                </a:solidFill>
              </a:rPr>
              <a:t>기능 </a:t>
            </a:r>
            <a:r>
              <a:rPr lang="en-US" altLang="ko-KR" b="1" dirty="0" smtClean="0">
                <a:solidFill>
                  <a:schemeClr val="bg1"/>
                </a:solidFill>
              </a:rPr>
              <a:t/>
            </a:r>
            <a:br>
              <a:rPr lang="en-US" altLang="ko-KR" b="1" dirty="0" smtClean="0">
                <a:solidFill>
                  <a:schemeClr val="bg1"/>
                </a:solidFill>
              </a:rPr>
            </a:br>
            <a:r>
              <a:rPr lang="ko-KR" altLang="en-US" b="1" dirty="0" smtClean="0">
                <a:solidFill>
                  <a:schemeClr val="bg1"/>
                </a:solidFill>
              </a:rPr>
              <a:t>구현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xmlns="" id="{D7F9A354-1F14-44DB-81AF-2FFB2304A5A0}"/>
              </a:ext>
            </a:extLst>
          </p:cNvPr>
          <p:cNvSpPr txBox="1">
            <a:spLocks/>
          </p:cNvSpPr>
          <p:nvPr/>
        </p:nvSpPr>
        <p:spPr>
          <a:xfrm>
            <a:off x="942458" y="1872287"/>
            <a:ext cx="1890194" cy="39820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영상 확대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부제목 2">
            <a:extLst>
              <a:ext uri="{FF2B5EF4-FFF2-40B4-BE49-F238E27FC236}">
                <a16:creationId xmlns:a16="http://schemas.microsoft.com/office/drawing/2014/main" xmlns="" id="{ECC69D34-AD52-4B78-89AB-2ADD8361D228}"/>
              </a:ext>
            </a:extLst>
          </p:cNvPr>
          <p:cNvSpPr txBox="1">
            <a:spLocks/>
          </p:cNvSpPr>
          <p:nvPr/>
        </p:nvSpPr>
        <p:spPr>
          <a:xfrm>
            <a:off x="942458" y="3825220"/>
            <a:ext cx="1776966" cy="3692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핵심 알고리즘</a:t>
            </a:r>
          </a:p>
        </p:txBody>
      </p:sp>
      <p:sp>
        <p:nvSpPr>
          <p:cNvPr id="22" name="부제목 2">
            <a:extLst>
              <a:ext uri="{FF2B5EF4-FFF2-40B4-BE49-F238E27FC236}">
                <a16:creationId xmlns:a16="http://schemas.microsoft.com/office/drawing/2014/main" xmlns="" id="{14241E43-02BF-4B6E-90FB-AFD90C516810}"/>
              </a:ext>
            </a:extLst>
          </p:cNvPr>
          <p:cNvSpPr txBox="1">
            <a:spLocks/>
          </p:cNvSpPr>
          <p:nvPr/>
        </p:nvSpPr>
        <p:spPr>
          <a:xfrm>
            <a:off x="942458" y="2272339"/>
            <a:ext cx="2725302" cy="50467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영상의 모양은 변화시키지 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않은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채 크기만을 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확대하는 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기능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507846" y="1269720"/>
            <a:ext cx="121065" cy="327411"/>
            <a:chOff x="2475296" y="1226051"/>
            <a:chExt cx="192096" cy="519507"/>
          </a:xfrm>
        </p:grpSpPr>
        <p:sp>
          <p:nvSpPr>
            <p:cNvPr id="25" name="타원 24"/>
            <p:cNvSpPr/>
            <p:nvPr/>
          </p:nvSpPr>
          <p:spPr>
            <a:xfrm>
              <a:off x="2475296" y="1226051"/>
              <a:ext cx="192096" cy="1920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2475296" y="1553462"/>
              <a:ext cx="192096" cy="1920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cxnSp>
        <p:nvCxnSpPr>
          <p:cNvPr id="29" name="직선 연결선 28"/>
          <p:cNvCxnSpPr/>
          <p:nvPr/>
        </p:nvCxnSpPr>
        <p:spPr>
          <a:xfrm>
            <a:off x="1055686" y="2218929"/>
            <a:ext cx="1776966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1049487" y="4149725"/>
            <a:ext cx="1776966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부제목 2">
            <a:extLst>
              <a:ext uri="{FF2B5EF4-FFF2-40B4-BE49-F238E27FC236}">
                <a16:creationId xmlns:a16="http://schemas.microsoft.com/office/drawing/2014/main" xmlns="" id="{14241E43-02BF-4B6E-90FB-AFD90C516810}"/>
              </a:ext>
            </a:extLst>
          </p:cNvPr>
          <p:cNvSpPr txBox="1">
            <a:spLocks/>
          </p:cNvSpPr>
          <p:nvPr/>
        </p:nvSpPr>
        <p:spPr>
          <a:xfrm>
            <a:off x="942458" y="4239991"/>
            <a:ext cx="2725302" cy="50467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백워딩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기법 사용 </a:t>
            </a:r>
            <a:r>
              <a:rPr lang="ko-KR" altLang="en-US" sz="1400" b="1" dirty="0" smtClean="0">
                <a:solidFill>
                  <a:srgbClr val="FF9999"/>
                </a:solidFill>
              </a:rPr>
              <a:t>★</a:t>
            </a:r>
            <a:endParaRPr lang="en-US" altLang="ko-KR" sz="1400" b="1" dirty="0">
              <a:solidFill>
                <a:srgbClr val="FF9999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A72D95CF-9BF2-4FE4-A95E-D9C261B559B2}"/>
              </a:ext>
            </a:extLst>
          </p:cNvPr>
          <p:cNvSpPr txBox="1"/>
          <p:nvPr/>
        </p:nvSpPr>
        <p:spPr>
          <a:xfrm>
            <a:off x="5572746" y="6358538"/>
            <a:ext cx="1132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13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30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253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C497B837-6A36-48A3-97BF-C640E8ECD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139" y="1592264"/>
            <a:ext cx="6927088" cy="4390408"/>
          </a:xfrm>
          <a:prstGeom prst="rect">
            <a:avLst/>
          </a:prstGeom>
        </p:spPr>
      </p:pic>
      <p:sp>
        <p:nvSpPr>
          <p:cNvPr id="14" name="부제목 2">
            <a:extLst>
              <a:ext uri="{FF2B5EF4-FFF2-40B4-BE49-F238E27FC236}">
                <a16:creationId xmlns:a16="http://schemas.microsoft.com/office/drawing/2014/main" xmlns="" id="{D05DEC06-4E61-482A-ACC2-43CEDDF83B4E}"/>
              </a:ext>
            </a:extLst>
          </p:cNvPr>
          <p:cNvSpPr txBox="1">
            <a:spLocks/>
          </p:cNvSpPr>
          <p:nvPr/>
        </p:nvSpPr>
        <p:spPr>
          <a:xfrm>
            <a:off x="-4737473" y="-39571"/>
            <a:ext cx="2428692" cy="5225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5D3BAF5-9150-4A14-A0E6-BEAADE1A3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90" y="4470213"/>
            <a:ext cx="2801502" cy="2188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6FC31350-88FC-4257-A107-A5970734B3B9}"/>
              </a:ext>
            </a:extLst>
          </p:cNvPr>
          <p:cNvGrpSpPr/>
          <p:nvPr/>
        </p:nvGrpSpPr>
        <p:grpSpPr>
          <a:xfrm>
            <a:off x="6238857" y="1217679"/>
            <a:ext cx="2133462" cy="1972721"/>
            <a:chOff x="9308873" y="754211"/>
            <a:chExt cx="2133462" cy="1972721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xmlns="" id="{75B7691B-E3D4-4887-B1FE-4FA547DBE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08873" y="754211"/>
              <a:ext cx="2133462" cy="1972721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04F17EE6-0D18-4DBC-B3C0-E3E8ECC66D1C}"/>
                </a:ext>
              </a:extLst>
            </p:cNvPr>
            <p:cNvSpPr/>
            <p:nvPr/>
          </p:nvSpPr>
          <p:spPr>
            <a:xfrm>
              <a:off x="9466648" y="2021782"/>
              <a:ext cx="1817912" cy="24918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57150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16" name="부제목 2">
            <a:extLst>
              <a:ext uri="{FF2B5EF4-FFF2-40B4-BE49-F238E27FC236}">
                <a16:creationId xmlns:a16="http://schemas.microsoft.com/office/drawing/2014/main" xmlns="" id="{DD59CBDE-136F-433C-8D80-98C1989CBA07}"/>
              </a:ext>
            </a:extLst>
          </p:cNvPr>
          <p:cNvSpPr txBox="1">
            <a:spLocks/>
          </p:cNvSpPr>
          <p:nvPr/>
        </p:nvSpPr>
        <p:spPr>
          <a:xfrm>
            <a:off x="583906" y="615951"/>
            <a:ext cx="2992414" cy="5635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기하학 처리 </a:t>
            </a:r>
            <a:r>
              <a:rPr lang="ko-KR" altLang="en-US" b="1" dirty="0">
                <a:solidFill>
                  <a:schemeClr val="bg1"/>
                </a:solidFill>
              </a:rPr>
              <a:t>기능 </a:t>
            </a:r>
            <a:r>
              <a:rPr lang="en-US" altLang="ko-KR" b="1" dirty="0" smtClean="0">
                <a:solidFill>
                  <a:schemeClr val="bg1"/>
                </a:solidFill>
              </a:rPr>
              <a:t/>
            </a:r>
            <a:br>
              <a:rPr lang="en-US" altLang="ko-KR" b="1" dirty="0" smtClean="0">
                <a:solidFill>
                  <a:schemeClr val="bg1"/>
                </a:solidFill>
              </a:rPr>
            </a:br>
            <a:r>
              <a:rPr lang="ko-KR" altLang="en-US" b="1" dirty="0" smtClean="0">
                <a:solidFill>
                  <a:schemeClr val="bg1"/>
                </a:solidFill>
              </a:rPr>
              <a:t>구현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xmlns="" id="{D7F9A354-1F14-44DB-81AF-2FFB2304A5A0}"/>
              </a:ext>
            </a:extLst>
          </p:cNvPr>
          <p:cNvSpPr txBox="1">
            <a:spLocks/>
          </p:cNvSpPr>
          <p:nvPr/>
        </p:nvSpPr>
        <p:spPr>
          <a:xfrm>
            <a:off x="942458" y="1948487"/>
            <a:ext cx="2349382" cy="398202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영상 오른쪽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90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도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확대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부제목 2">
            <a:extLst>
              <a:ext uri="{FF2B5EF4-FFF2-40B4-BE49-F238E27FC236}">
                <a16:creationId xmlns:a16="http://schemas.microsoft.com/office/drawing/2014/main" xmlns="" id="{ECC69D34-AD52-4B78-89AB-2ADD8361D228}"/>
              </a:ext>
            </a:extLst>
          </p:cNvPr>
          <p:cNvSpPr txBox="1">
            <a:spLocks/>
          </p:cNvSpPr>
          <p:nvPr/>
        </p:nvSpPr>
        <p:spPr>
          <a:xfrm>
            <a:off x="942458" y="3825220"/>
            <a:ext cx="1776966" cy="3692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핵심 알고리즘</a:t>
            </a:r>
          </a:p>
        </p:txBody>
      </p:sp>
      <p:sp>
        <p:nvSpPr>
          <p:cNvPr id="23" name="부제목 2">
            <a:extLst>
              <a:ext uri="{FF2B5EF4-FFF2-40B4-BE49-F238E27FC236}">
                <a16:creationId xmlns:a16="http://schemas.microsoft.com/office/drawing/2014/main" xmlns="" id="{14241E43-02BF-4B6E-90FB-AFD90C516810}"/>
              </a:ext>
            </a:extLst>
          </p:cNvPr>
          <p:cNvSpPr txBox="1">
            <a:spLocks/>
          </p:cNvSpPr>
          <p:nvPr/>
        </p:nvSpPr>
        <p:spPr>
          <a:xfrm>
            <a:off x="942458" y="2272339"/>
            <a:ext cx="2725302" cy="50467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영상의 이미지를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등분 하여 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서로 교환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507846" y="1269720"/>
            <a:ext cx="121065" cy="327411"/>
            <a:chOff x="2475296" y="1226051"/>
            <a:chExt cx="192096" cy="519507"/>
          </a:xfrm>
        </p:grpSpPr>
        <p:sp>
          <p:nvSpPr>
            <p:cNvPr id="25" name="타원 24"/>
            <p:cNvSpPr/>
            <p:nvPr/>
          </p:nvSpPr>
          <p:spPr>
            <a:xfrm>
              <a:off x="2475296" y="1226051"/>
              <a:ext cx="192096" cy="1920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2475296" y="1553462"/>
              <a:ext cx="192096" cy="1920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1055686" y="2218929"/>
            <a:ext cx="2236154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049487" y="4149725"/>
            <a:ext cx="1776966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A72D95CF-9BF2-4FE4-A95E-D9C261B559B2}"/>
              </a:ext>
            </a:extLst>
          </p:cNvPr>
          <p:cNvSpPr txBox="1"/>
          <p:nvPr/>
        </p:nvSpPr>
        <p:spPr>
          <a:xfrm>
            <a:off x="5572746" y="6358538"/>
            <a:ext cx="1132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14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30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641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F8F9283-E298-430D-928D-71206FC0D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287" y="1564613"/>
            <a:ext cx="6949391" cy="4431238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FC897851-5619-4132-8D7B-88C48B7ABCC5}"/>
              </a:ext>
            </a:extLst>
          </p:cNvPr>
          <p:cNvGrpSpPr/>
          <p:nvPr/>
        </p:nvGrpSpPr>
        <p:grpSpPr>
          <a:xfrm>
            <a:off x="6266868" y="1333292"/>
            <a:ext cx="2133462" cy="1886104"/>
            <a:chOff x="7193629" y="596252"/>
            <a:chExt cx="2133462" cy="1886104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xmlns="" id="{AD198294-E8D2-43FB-8AC9-12A485F25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93629" y="596252"/>
              <a:ext cx="2133462" cy="1886104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04F17EE6-0D18-4DBC-B3C0-E3E8ECC66D1C}"/>
                </a:ext>
              </a:extLst>
            </p:cNvPr>
            <p:cNvSpPr/>
            <p:nvPr/>
          </p:nvSpPr>
          <p:spPr>
            <a:xfrm>
              <a:off x="7305588" y="1652577"/>
              <a:ext cx="1817912" cy="24918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57150">
                  <a:solidFill>
                    <a:schemeClr val="tx1"/>
                  </a:solidFill>
                </a:ln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458FFE7E-A1A9-4F14-9004-5901D1E42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513" y="4672991"/>
            <a:ext cx="2776855" cy="2053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</p:pic>
      <p:sp>
        <p:nvSpPr>
          <p:cNvPr id="16" name="부제목 2">
            <a:extLst>
              <a:ext uri="{FF2B5EF4-FFF2-40B4-BE49-F238E27FC236}">
                <a16:creationId xmlns:a16="http://schemas.microsoft.com/office/drawing/2014/main" xmlns="" id="{DD59CBDE-136F-433C-8D80-98C1989CBA07}"/>
              </a:ext>
            </a:extLst>
          </p:cNvPr>
          <p:cNvSpPr txBox="1">
            <a:spLocks/>
          </p:cNvSpPr>
          <p:nvPr/>
        </p:nvSpPr>
        <p:spPr>
          <a:xfrm>
            <a:off x="583906" y="615951"/>
            <a:ext cx="2992414" cy="5635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기하학 처리 </a:t>
            </a:r>
            <a:r>
              <a:rPr lang="ko-KR" altLang="en-US" b="1" dirty="0">
                <a:solidFill>
                  <a:schemeClr val="bg1"/>
                </a:solidFill>
              </a:rPr>
              <a:t>기능 </a:t>
            </a:r>
            <a:r>
              <a:rPr lang="en-US" altLang="ko-KR" b="1" dirty="0" smtClean="0">
                <a:solidFill>
                  <a:schemeClr val="bg1"/>
                </a:solidFill>
              </a:rPr>
              <a:t/>
            </a:r>
            <a:br>
              <a:rPr lang="en-US" altLang="ko-KR" b="1" dirty="0" smtClean="0">
                <a:solidFill>
                  <a:schemeClr val="bg1"/>
                </a:solidFill>
              </a:rPr>
            </a:br>
            <a:r>
              <a:rPr lang="ko-KR" altLang="en-US" b="1" dirty="0" smtClean="0">
                <a:solidFill>
                  <a:schemeClr val="bg1"/>
                </a:solidFill>
              </a:rPr>
              <a:t>구현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xmlns="" id="{D7F9A354-1F14-44DB-81AF-2FFB2304A5A0}"/>
              </a:ext>
            </a:extLst>
          </p:cNvPr>
          <p:cNvSpPr txBox="1">
            <a:spLocks/>
          </p:cNvSpPr>
          <p:nvPr/>
        </p:nvSpPr>
        <p:spPr>
          <a:xfrm>
            <a:off x="942458" y="1948487"/>
            <a:ext cx="2349382" cy="39820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영상 왼쪽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90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도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확대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xmlns="" id="{ECC69D34-AD52-4B78-89AB-2ADD8361D228}"/>
              </a:ext>
            </a:extLst>
          </p:cNvPr>
          <p:cNvSpPr txBox="1">
            <a:spLocks/>
          </p:cNvSpPr>
          <p:nvPr/>
        </p:nvSpPr>
        <p:spPr>
          <a:xfrm>
            <a:off x="942458" y="3825220"/>
            <a:ext cx="1776966" cy="3692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핵심 알고리즘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1507846" y="1269720"/>
            <a:ext cx="121065" cy="327411"/>
            <a:chOff x="2475296" y="1226051"/>
            <a:chExt cx="192096" cy="519507"/>
          </a:xfrm>
        </p:grpSpPr>
        <p:sp>
          <p:nvSpPr>
            <p:cNvPr id="25" name="타원 24"/>
            <p:cNvSpPr/>
            <p:nvPr/>
          </p:nvSpPr>
          <p:spPr>
            <a:xfrm>
              <a:off x="2475296" y="1226051"/>
              <a:ext cx="192096" cy="1920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2475296" y="1553462"/>
              <a:ext cx="192096" cy="1920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1055686" y="2218929"/>
            <a:ext cx="2236154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049487" y="4149725"/>
            <a:ext cx="1776966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부제목 2">
            <a:extLst>
              <a:ext uri="{FF2B5EF4-FFF2-40B4-BE49-F238E27FC236}">
                <a16:creationId xmlns:a16="http://schemas.microsoft.com/office/drawing/2014/main" xmlns="" id="{14241E43-02BF-4B6E-90FB-AFD90C516810}"/>
              </a:ext>
            </a:extLst>
          </p:cNvPr>
          <p:cNvSpPr txBox="1">
            <a:spLocks/>
          </p:cNvSpPr>
          <p:nvPr/>
        </p:nvSpPr>
        <p:spPr>
          <a:xfrm>
            <a:off x="942458" y="2272339"/>
            <a:ext cx="2725302" cy="50467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영상의 이미지를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등분 하여 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서로 교환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A72D95CF-9BF2-4FE4-A95E-D9C261B559B2}"/>
              </a:ext>
            </a:extLst>
          </p:cNvPr>
          <p:cNvSpPr txBox="1"/>
          <p:nvPr/>
        </p:nvSpPr>
        <p:spPr>
          <a:xfrm>
            <a:off x="5572746" y="6358538"/>
            <a:ext cx="1132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15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30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5644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02394C2D-0114-40D7-9778-9F8F37807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117" y="1621203"/>
            <a:ext cx="6869993" cy="4361585"/>
          </a:xfrm>
          <a:prstGeom prst="rect">
            <a:avLst/>
          </a:prstGeom>
        </p:spPr>
      </p:pic>
      <p:sp>
        <p:nvSpPr>
          <p:cNvPr id="14" name="부제목 2">
            <a:extLst>
              <a:ext uri="{FF2B5EF4-FFF2-40B4-BE49-F238E27FC236}">
                <a16:creationId xmlns:a16="http://schemas.microsoft.com/office/drawing/2014/main" xmlns="" id="{D05DEC06-4E61-482A-ACC2-43CEDDF83B4E}"/>
              </a:ext>
            </a:extLst>
          </p:cNvPr>
          <p:cNvSpPr txBox="1">
            <a:spLocks/>
          </p:cNvSpPr>
          <p:nvPr/>
        </p:nvSpPr>
        <p:spPr>
          <a:xfrm>
            <a:off x="-4539081" y="-787912"/>
            <a:ext cx="3746238" cy="10201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A45D6D2-FE14-4F89-8587-B887F971E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003" y="4560063"/>
            <a:ext cx="3241357" cy="13641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33380531-837A-4FCD-8134-7C278AC3660F}"/>
              </a:ext>
            </a:extLst>
          </p:cNvPr>
          <p:cNvGrpSpPr/>
          <p:nvPr/>
        </p:nvGrpSpPr>
        <p:grpSpPr>
          <a:xfrm>
            <a:off x="7463488" y="1045379"/>
            <a:ext cx="2133462" cy="1776672"/>
            <a:chOff x="6026573" y="1153955"/>
            <a:chExt cx="2264869" cy="188610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="" id="{A1E48EBD-AB51-4EE7-A0E0-981D18FB2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41126" y="1153955"/>
              <a:ext cx="2250316" cy="1886103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04F17EE6-0D18-4DBC-B3C0-E3E8ECC66D1C}"/>
                </a:ext>
              </a:extLst>
            </p:cNvPr>
            <p:cNvSpPr/>
            <p:nvPr/>
          </p:nvSpPr>
          <p:spPr>
            <a:xfrm>
              <a:off x="6026573" y="1952985"/>
              <a:ext cx="2199673" cy="30151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57150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18" name="부제목 2">
            <a:extLst>
              <a:ext uri="{FF2B5EF4-FFF2-40B4-BE49-F238E27FC236}">
                <a16:creationId xmlns:a16="http://schemas.microsoft.com/office/drawing/2014/main" xmlns="" id="{DD59CBDE-136F-433C-8D80-98C1989CBA07}"/>
              </a:ext>
            </a:extLst>
          </p:cNvPr>
          <p:cNvSpPr txBox="1">
            <a:spLocks/>
          </p:cNvSpPr>
          <p:nvPr/>
        </p:nvSpPr>
        <p:spPr>
          <a:xfrm>
            <a:off x="583906" y="615951"/>
            <a:ext cx="2992414" cy="5635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히스토그램 </a:t>
            </a:r>
            <a:r>
              <a:rPr lang="ko-KR" altLang="en-US" b="1" dirty="0">
                <a:solidFill>
                  <a:schemeClr val="bg1"/>
                </a:solidFill>
              </a:rPr>
              <a:t>기능 </a:t>
            </a:r>
            <a:r>
              <a:rPr lang="en-US" altLang="ko-KR" b="1" dirty="0" smtClean="0">
                <a:solidFill>
                  <a:schemeClr val="bg1"/>
                </a:solidFill>
              </a:rPr>
              <a:t/>
            </a:r>
            <a:br>
              <a:rPr lang="en-US" altLang="ko-KR" b="1" dirty="0" smtClean="0">
                <a:solidFill>
                  <a:schemeClr val="bg1"/>
                </a:solidFill>
              </a:rPr>
            </a:br>
            <a:r>
              <a:rPr lang="ko-KR" altLang="en-US" b="1" dirty="0" smtClean="0">
                <a:solidFill>
                  <a:schemeClr val="bg1"/>
                </a:solidFill>
              </a:rPr>
              <a:t>구현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부제목 2">
            <a:extLst>
              <a:ext uri="{FF2B5EF4-FFF2-40B4-BE49-F238E27FC236}">
                <a16:creationId xmlns:a16="http://schemas.microsoft.com/office/drawing/2014/main" xmlns="" id="{D7F9A354-1F14-44DB-81AF-2FFB2304A5A0}"/>
              </a:ext>
            </a:extLst>
          </p:cNvPr>
          <p:cNvSpPr txBox="1">
            <a:spLocks/>
          </p:cNvSpPr>
          <p:nvPr/>
        </p:nvSpPr>
        <p:spPr>
          <a:xfrm>
            <a:off x="942458" y="1948487"/>
            <a:ext cx="2349382" cy="39820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히스토그램 </a:t>
            </a:r>
            <a:r>
              <a:rPr lang="ko-KR" alt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스트레칭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부제목 2">
            <a:extLst>
              <a:ext uri="{FF2B5EF4-FFF2-40B4-BE49-F238E27FC236}">
                <a16:creationId xmlns:a16="http://schemas.microsoft.com/office/drawing/2014/main" xmlns="" id="{ECC69D34-AD52-4B78-89AB-2ADD8361D228}"/>
              </a:ext>
            </a:extLst>
          </p:cNvPr>
          <p:cNvSpPr txBox="1">
            <a:spLocks/>
          </p:cNvSpPr>
          <p:nvPr/>
        </p:nvSpPr>
        <p:spPr>
          <a:xfrm>
            <a:off x="942458" y="3825220"/>
            <a:ext cx="1776966" cy="3692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핵심 알고리즘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1507846" y="1269720"/>
            <a:ext cx="121065" cy="327411"/>
            <a:chOff x="2475296" y="1226051"/>
            <a:chExt cx="192096" cy="519507"/>
          </a:xfrm>
        </p:grpSpPr>
        <p:sp>
          <p:nvSpPr>
            <p:cNvPr id="24" name="타원 23"/>
            <p:cNvSpPr/>
            <p:nvPr/>
          </p:nvSpPr>
          <p:spPr>
            <a:xfrm>
              <a:off x="2475296" y="1226051"/>
              <a:ext cx="192096" cy="1920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2475296" y="1553462"/>
              <a:ext cx="192096" cy="1920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cxnSp>
        <p:nvCxnSpPr>
          <p:cNvPr id="26" name="직선 연결선 25"/>
          <p:cNvCxnSpPr/>
          <p:nvPr/>
        </p:nvCxnSpPr>
        <p:spPr>
          <a:xfrm>
            <a:off x="1055686" y="2218929"/>
            <a:ext cx="2236154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049487" y="4149725"/>
            <a:ext cx="1776966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부제목 2">
            <a:extLst>
              <a:ext uri="{FF2B5EF4-FFF2-40B4-BE49-F238E27FC236}">
                <a16:creationId xmlns:a16="http://schemas.microsoft.com/office/drawing/2014/main" xmlns="" id="{14241E43-02BF-4B6E-90FB-AFD90C516810}"/>
              </a:ext>
            </a:extLst>
          </p:cNvPr>
          <p:cNvSpPr txBox="1">
            <a:spLocks/>
          </p:cNvSpPr>
          <p:nvPr/>
        </p:nvSpPr>
        <p:spPr>
          <a:xfrm>
            <a:off x="942458" y="2272339"/>
            <a:ext cx="2725302" cy="50467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명암 대비를 향상시키는 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연산으로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낮은 명암 대비를 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보이는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영상의 품질을 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향상시키는 기법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A72D95CF-9BF2-4FE4-A95E-D9C261B559B2}"/>
              </a:ext>
            </a:extLst>
          </p:cNvPr>
          <p:cNvSpPr txBox="1"/>
          <p:nvPr/>
        </p:nvSpPr>
        <p:spPr>
          <a:xfrm>
            <a:off x="5572746" y="6358538"/>
            <a:ext cx="1132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16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30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1250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F356DC3-BEBA-4122-B4E9-FBAB7464F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136" y="1563840"/>
            <a:ext cx="6917052" cy="4415874"/>
          </a:xfrm>
          <a:prstGeom prst="rect">
            <a:avLst/>
          </a:prstGeom>
        </p:spPr>
      </p:pic>
      <p:sp>
        <p:nvSpPr>
          <p:cNvPr id="14" name="부제목 2">
            <a:extLst>
              <a:ext uri="{FF2B5EF4-FFF2-40B4-BE49-F238E27FC236}">
                <a16:creationId xmlns:a16="http://schemas.microsoft.com/office/drawing/2014/main" xmlns="" id="{D05DEC06-4E61-482A-ACC2-43CEDDF83B4E}"/>
              </a:ext>
            </a:extLst>
          </p:cNvPr>
          <p:cNvSpPr txBox="1">
            <a:spLocks/>
          </p:cNvSpPr>
          <p:nvPr/>
        </p:nvSpPr>
        <p:spPr>
          <a:xfrm>
            <a:off x="-4944338" y="-433757"/>
            <a:ext cx="3746238" cy="10201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8136C9D-2193-42F8-9759-36B31B813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836" y="4541331"/>
            <a:ext cx="1276210" cy="30209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550814C-F605-463A-9B09-494FFC7E3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152" y="5088376"/>
            <a:ext cx="3291975" cy="12896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F7AD0D5D-14A2-4E21-B754-AEEAADF467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5589" y="991798"/>
            <a:ext cx="2418210" cy="1994679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04F17EE6-0D18-4DBC-B3C0-E3E8ECC66D1C}"/>
              </a:ext>
            </a:extLst>
          </p:cNvPr>
          <p:cNvSpPr/>
          <p:nvPr/>
        </p:nvSpPr>
        <p:spPr>
          <a:xfrm>
            <a:off x="7377501" y="2017558"/>
            <a:ext cx="2262315" cy="31010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xmlns="" id="{DD59CBDE-136F-433C-8D80-98C1989CBA07}"/>
              </a:ext>
            </a:extLst>
          </p:cNvPr>
          <p:cNvSpPr txBox="1">
            <a:spLocks/>
          </p:cNvSpPr>
          <p:nvPr/>
        </p:nvSpPr>
        <p:spPr>
          <a:xfrm>
            <a:off x="583906" y="615951"/>
            <a:ext cx="2992414" cy="5635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히스토그램 </a:t>
            </a:r>
            <a:r>
              <a:rPr lang="ko-KR" altLang="en-US" b="1" dirty="0">
                <a:solidFill>
                  <a:schemeClr val="bg1"/>
                </a:solidFill>
              </a:rPr>
              <a:t>기능 </a:t>
            </a:r>
            <a:r>
              <a:rPr lang="en-US" altLang="ko-KR" b="1" dirty="0" smtClean="0">
                <a:solidFill>
                  <a:schemeClr val="bg1"/>
                </a:solidFill>
              </a:rPr>
              <a:t/>
            </a:r>
            <a:br>
              <a:rPr lang="en-US" altLang="ko-KR" b="1" dirty="0" smtClean="0">
                <a:solidFill>
                  <a:schemeClr val="bg1"/>
                </a:solidFill>
              </a:rPr>
            </a:br>
            <a:r>
              <a:rPr lang="ko-KR" altLang="en-US" b="1" dirty="0" smtClean="0">
                <a:solidFill>
                  <a:schemeClr val="bg1"/>
                </a:solidFill>
              </a:rPr>
              <a:t>구현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xmlns="" id="{D7F9A354-1F14-44DB-81AF-2FFB2304A5A0}"/>
              </a:ext>
            </a:extLst>
          </p:cNvPr>
          <p:cNvSpPr txBox="1">
            <a:spLocks/>
          </p:cNvSpPr>
          <p:nvPr/>
        </p:nvSpPr>
        <p:spPr>
          <a:xfrm>
            <a:off x="942458" y="1902767"/>
            <a:ext cx="2349382" cy="39820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앤드</a:t>
            </a:r>
            <a:r>
              <a:rPr lang="en-US" altLang="ko-KR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ko-KR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인</a:t>
            </a:r>
            <a:endParaRPr lang="ko-KR" alt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부제목 2">
            <a:extLst>
              <a:ext uri="{FF2B5EF4-FFF2-40B4-BE49-F238E27FC236}">
                <a16:creationId xmlns:a16="http://schemas.microsoft.com/office/drawing/2014/main" xmlns="" id="{ECC69D34-AD52-4B78-89AB-2ADD8361D228}"/>
              </a:ext>
            </a:extLst>
          </p:cNvPr>
          <p:cNvSpPr txBox="1">
            <a:spLocks/>
          </p:cNvSpPr>
          <p:nvPr/>
        </p:nvSpPr>
        <p:spPr>
          <a:xfrm>
            <a:off x="942458" y="3825220"/>
            <a:ext cx="1776966" cy="3692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핵심 알고리즘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1507846" y="1269720"/>
            <a:ext cx="121065" cy="327411"/>
            <a:chOff x="2475296" y="1226051"/>
            <a:chExt cx="192096" cy="519507"/>
          </a:xfrm>
        </p:grpSpPr>
        <p:sp>
          <p:nvSpPr>
            <p:cNvPr id="23" name="타원 22"/>
            <p:cNvSpPr/>
            <p:nvPr/>
          </p:nvSpPr>
          <p:spPr>
            <a:xfrm>
              <a:off x="2475296" y="1226051"/>
              <a:ext cx="192096" cy="1920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2475296" y="1553462"/>
              <a:ext cx="192096" cy="1920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cxnSp>
        <p:nvCxnSpPr>
          <p:cNvPr id="25" name="직선 연결선 24"/>
          <p:cNvCxnSpPr/>
          <p:nvPr/>
        </p:nvCxnSpPr>
        <p:spPr>
          <a:xfrm>
            <a:off x="1055686" y="2218929"/>
            <a:ext cx="2236154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1049487" y="4149725"/>
            <a:ext cx="1776966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부제목 2">
            <a:extLst>
              <a:ext uri="{FF2B5EF4-FFF2-40B4-BE49-F238E27FC236}">
                <a16:creationId xmlns:a16="http://schemas.microsoft.com/office/drawing/2014/main" xmlns="" id="{14241E43-02BF-4B6E-90FB-AFD90C516810}"/>
              </a:ext>
            </a:extLst>
          </p:cNvPr>
          <p:cNvSpPr txBox="1">
            <a:spLocks/>
          </p:cNvSpPr>
          <p:nvPr/>
        </p:nvSpPr>
        <p:spPr>
          <a:xfrm>
            <a:off x="942458" y="2272339"/>
            <a:ext cx="2725302" cy="50467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일정한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양의 </a:t>
            </a:r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화소를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흰색이나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검정색으로 지정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히스토그램의 분포를 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균일하게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해주는 기능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72D95CF-9BF2-4FE4-A95E-D9C261B559B2}"/>
              </a:ext>
            </a:extLst>
          </p:cNvPr>
          <p:cNvSpPr txBox="1"/>
          <p:nvPr/>
        </p:nvSpPr>
        <p:spPr>
          <a:xfrm>
            <a:off x="5572746" y="6358538"/>
            <a:ext cx="1132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17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30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2385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2FE556C-C81D-42DC-AB7E-3549FDD9D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138" y="1592264"/>
            <a:ext cx="6927089" cy="4400896"/>
          </a:xfrm>
          <a:prstGeom prst="rect">
            <a:avLst/>
          </a:prstGeom>
        </p:spPr>
      </p:pic>
      <p:sp>
        <p:nvSpPr>
          <p:cNvPr id="8" name="부제목 2">
            <a:extLst>
              <a:ext uri="{FF2B5EF4-FFF2-40B4-BE49-F238E27FC236}">
                <a16:creationId xmlns:a16="http://schemas.microsoft.com/office/drawing/2014/main" xmlns="" id="{DD59CBDE-136F-433C-8D80-98C1989CBA07}"/>
              </a:ext>
            </a:extLst>
          </p:cNvPr>
          <p:cNvSpPr txBox="1">
            <a:spLocks/>
          </p:cNvSpPr>
          <p:nvPr/>
        </p:nvSpPr>
        <p:spPr>
          <a:xfrm>
            <a:off x="-4938712" y="-1895171"/>
            <a:ext cx="5994400" cy="5635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/>
              <a:t>히스토그램 기능 구현</a:t>
            </a: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xmlns="" id="{D7F9A354-1F14-44DB-81AF-2FFB2304A5A0}"/>
              </a:ext>
            </a:extLst>
          </p:cNvPr>
          <p:cNvSpPr txBox="1">
            <a:spLocks/>
          </p:cNvSpPr>
          <p:nvPr/>
        </p:nvSpPr>
        <p:spPr>
          <a:xfrm>
            <a:off x="-4632689" y="-1331609"/>
            <a:ext cx="3850420" cy="5635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/>
              <a:t>평탄화</a:t>
            </a: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xmlns="" id="{ECC69D34-AD52-4B78-89AB-2ADD8361D228}"/>
              </a:ext>
            </a:extLst>
          </p:cNvPr>
          <p:cNvSpPr txBox="1">
            <a:spLocks/>
          </p:cNvSpPr>
          <p:nvPr/>
        </p:nvSpPr>
        <p:spPr>
          <a:xfrm>
            <a:off x="-4632689" y="877392"/>
            <a:ext cx="3147035" cy="3692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/>
              <a:t>평탄화 핵심 알고리즘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xmlns="" id="{D05DEC06-4E61-482A-ACC2-43CEDDF83B4E}"/>
              </a:ext>
            </a:extLst>
          </p:cNvPr>
          <p:cNvSpPr txBox="1">
            <a:spLocks/>
          </p:cNvSpPr>
          <p:nvPr/>
        </p:nvSpPr>
        <p:spPr>
          <a:xfrm>
            <a:off x="-4583975" y="-920667"/>
            <a:ext cx="3746238" cy="39077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altLang="ko-KR" sz="14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25474286-D817-4125-B64E-1C626384C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9424" y="2860491"/>
            <a:ext cx="393433" cy="8669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893E2E12-89CC-4E84-A721-D23211D29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805" y="2858181"/>
            <a:ext cx="1219666" cy="87606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0B749FED-3E49-4989-B447-399989108A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3797" y="5427408"/>
            <a:ext cx="991769" cy="88131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70C9F02-E17E-409B-B866-A79C03B973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661" y="4500781"/>
            <a:ext cx="3291840" cy="21841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A41BD781-EAD6-4C15-B547-02C01B196B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6869" y="1013113"/>
            <a:ext cx="2338834" cy="1897319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0C61735F-375C-45BD-BF43-1C6CCFA5FDA0}"/>
              </a:ext>
            </a:extLst>
          </p:cNvPr>
          <p:cNvSpPr/>
          <p:nvPr/>
        </p:nvSpPr>
        <p:spPr>
          <a:xfrm>
            <a:off x="7583156" y="2221719"/>
            <a:ext cx="1956789" cy="29504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24" name="부제목 2">
            <a:extLst>
              <a:ext uri="{FF2B5EF4-FFF2-40B4-BE49-F238E27FC236}">
                <a16:creationId xmlns:a16="http://schemas.microsoft.com/office/drawing/2014/main" xmlns="" id="{DD59CBDE-136F-433C-8D80-98C1989CBA07}"/>
              </a:ext>
            </a:extLst>
          </p:cNvPr>
          <p:cNvSpPr txBox="1">
            <a:spLocks/>
          </p:cNvSpPr>
          <p:nvPr/>
        </p:nvSpPr>
        <p:spPr>
          <a:xfrm>
            <a:off x="583906" y="615951"/>
            <a:ext cx="2992414" cy="5635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히스토그램 </a:t>
            </a:r>
            <a:r>
              <a:rPr lang="ko-KR" altLang="en-US" b="1" dirty="0">
                <a:solidFill>
                  <a:schemeClr val="bg1"/>
                </a:solidFill>
              </a:rPr>
              <a:t>기능 </a:t>
            </a:r>
            <a:r>
              <a:rPr lang="en-US" altLang="ko-KR" b="1" dirty="0" smtClean="0">
                <a:solidFill>
                  <a:schemeClr val="bg1"/>
                </a:solidFill>
              </a:rPr>
              <a:t/>
            </a:r>
            <a:br>
              <a:rPr lang="en-US" altLang="ko-KR" b="1" dirty="0" smtClean="0">
                <a:solidFill>
                  <a:schemeClr val="bg1"/>
                </a:solidFill>
              </a:rPr>
            </a:br>
            <a:r>
              <a:rPr lang="ko-KR" altLang="en-US" b="1" dirty="0" smtClean="0">
                <a:solidFill>
                  <a:schemeClr val="bg1"/>
                </a:solidFill>
              </a:rPr>
              <a:t>구현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5" name="부제목 2">
            <a:extLst>
              <a:ext uri="{FF2B5EF4-FFF2-40B4-BE49-F238E27FC236}">
                <a16:creationId xmlns:a16="http://schemas.microsoft.com/office/drawing/2014/main" xmlns="" id="{D7F9A354-1F14-44DB-81AF-2FFB2304A5A0}"/>
              </a:ext>
            </a:extLst>
          </p:cNvPr>
          <p:cNvSpPr txBox="1">
            <a:spLocks/>
          </p:cNvSpPr>
          <p:nvPr/>
        </p:nvSpPr>
        <p:spPr>
          <a:xfrm>
            <a:off x="942458" y="1902767"/>
            <a:ext cx="2349382" cy="39820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평탄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화</a:t>
            </a:r>
          </a:p>
        </p:txBody>
      </p:sp>
      <p:sp>
        <p:nvSpPr>
          <p:cNvPr id="28" name="부제목 2">
            <a:extLst>
              <a:ext uri="{FF2B5EF4-FFF2-40B4-BE49-F238E27FC236}">
                <a16:creationId xmlns:a16="http://schemas.microsoft.com/office/drawing/2014/main" xmlns="" id="{ECC69D34-AD52-4B78-89AB-2ADD8361D228}"/>
              </a:ext>
            </a:extLst>
          </p:cNvPr>
          <p:cNvSpPr txBox="1">
            <a:spLocks/>
          </p:cNvSpPr>
          <p:nvPr/>
        </p:nvSpPr>
        <p:spPr>
          <a:xfrm>
            <a:off x="942458" y="3825220"/>
            <a:ext cx="1776966" cy="3692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핵심 알고리즘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1507846" y="1269720"/>
            <a:ext cx="121065" cy="327411"/>
            <a:chOff x="2475296" y="1226051"/>
            <a:chExt cx="192096" cy="519507"/>
          </a:xfrm>
        </p:grpSpPr>
        <p:sp>
          <p:nvSpPr>
            <p:cNvPr id="30" name="타원 29"/>
            <p:cNvSpPr/>
            <p:nvPr/>
          </p:nvSpPr>
          <p:spPr>
            <a:xfrm>
              <a:off x="2475296" y="1226051"/>
              <a:ext cx="192096" cy="1920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2475296" y="1553462"/>
              <a:ext cx="192096" cy="1920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cxnSp>
        <p:nvCxnSpPr>
          <p:cNvPr id="32" name="직선 연결선 31"/>
          <p:cNvCxnSpPr/>
          <p:nvPr/>
        </p:nvCxnSpPr>
        <p:spPr>
          <a:xfrm>
            <a:off x="1055686" y="2218929"/>
            <a:ext cx="2236154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049487" y="4149725"/>
            <a:ext cx="1776966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부제목 2">
            <a:extLst>
              <a:ext uri="{FF2B5EF4-FFF2-40B4-BE49-F238E27FC236}">
                <a16:creationId xmlns:a16="http://schemas.microsoft.com/office/drawing/2014/main" xmlns="" id="{14241E43-02BF-4B6E-90FB-AFD90C516810}"/>
              </a:ext>
            </a:extLst>
          </p:cNvPr>
          <p:cNvSpPr txBox="1">
            <a:spLocks/>
          </p:cNvSpPr>
          <p:nvPr/>
        </p:nvSpPr>
        <p:spPr>
          <a:xfrm>
            <a:off x="942458" y="2272339"/>
            <a:ext cx="2725302" cy="50467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단계를 거쳐 명암분포가 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균일한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영상을 구현하는 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기능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" name="직선 화살표 연결선 6"/>
          <p:cNvCxnSpPr>
            <a:stCxn id="18" idx="3"/>
            <a:endCxn id="17" idx="1"/>
          </p:cNvCxnSpPr>
          <p:nvPr/>
        </p:nvCxnSpPr>
        <p:spPr>
          <a:xfrm flipV="1">
            <a:off x="2245471" y="3293975"/>
            <a:ext cx="473953" cy="2237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17" idx="3"/>
            <a:endCxn id="19" idx="1"/>
          </p:cNvCxnSpPr>
          <p:nvPr/>
        </p:nvCxnSpPr>
        <p:spPr>
          <a:xfrm>
            <a:off x="3112857" y="3293975"/>
            <a:ext cx="4510940" cy="2574092"/>
          </a:xfrm>
          <a:prstGeom prst="bentConnector3">
            <a:avLst>
              <a:gd name="adj1" fmla="val 38175"/>
            </a:avLst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 44"/>
          <p:cNvCxnSpPr>
            <a:stCxn id="19" idx="3"/>
          </p:cNvCxnSpPr>
          <p:nvPr/>
        </p:nvCxnSpPr>
        <p:spPr>
          <a:xfrm flipV="1">
            <a:off x="8615566" y="5537200"/>
            <a:ext cx="1574914" cy="330867"/>
          </a:xfrm>
          <a:prstGeom prst="bentConnector3">
            <a:avLst>
              <a:gd name="adj1" fmla="val 99996"/>
            </a:avLst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A72D95CF-9BF2-4FE4-A95E-D9C261B559B2}"/>
              </a:ext>
            </a:extLst>
          </p:cNvPr>
          <p:cNvSpPr txBox="1"/>
          <p:nvPr/>
        </p:nvSpPr>
        <p:spPr>
          <a:xfrm>
            <a:off x="5572746" y="6358538"/>
            <a:ext cx="1132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18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30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133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72D95CF-9BF2-4FE4-A95E-D9C261B559B2}"/>
              </a:ext>
            </a:extLst>
          </p:cNvPr>
          <p:cNvSpPr txBox="1"/>
          <p:nvPr/>
        </p:nvSpPr>
        <p:spPr>
          <a:xfrm>
            <a:off x="5664187" y="6358538"/>
            <a:ext cx="975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( 1 /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30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1055688" y="-2211469"/>
            <a:ext cx="2361920" cy="584744"/>
            <a:chOff x="1055688" y="1752395"/>
            <a:chExt cx="2361920" cy="584744"/>
          </a:xfrm>
        </p:grpSpPr>
        <p:sp>
          <p:nvSpPr>
            <p:cNvPr id="3" name="제목 1">
              <a:extLst>
                <a:ext uri="{FF2B5EF4-FFF2-40B4-BE49-F238E27FC236}">
                  <a16:creationId xmlns:a16="http://schemas.microsoft.com/office/drawing/2014/main" xmlns="" id="{0E9167B0-A3D2-45FB-9112-AB9B64D73367}"/>
                </a:ext>
              </a:extLst>
            </p:cNvPr>
            <p:cNvSpPr txBox="1">
              <a:spLocks/>
            </p:cNvSpPr>
            <p:nvPr/>
          </p:nvSpPr>
          <p:spPr>
            <a:xfrm>
              <a:off x="1055688" y="1773577"/>
              <a:ext cx="2361920" cy="5635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20000"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1000"/>
                </a:spcBef>
              </a:pPr>
              <a:r>
                <a:rPr lang="en-US" altLang="ko-KR" sz="44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Index</a:t>
              </a:r>
              <a:endParaRPr lang="en-US" altLang="ko-KR" sz="4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2651760" y="1752395"/>
              <a:ext cx="198120" cy="495095"/>
              <a:chOff x="2491740" y="1287780"/>
              <a:chExt cx="198120" cy="495095"/>
            </a:xfrm>
          </p:grpSpPr>
          <p:sp>
            <p:nvSpPr>
              <p:cNvPr id="10" name="타원 9"/>
              <p:cNvSpPr/>
              <p:nvPr/>
            </p:nvSpPr>
            <p:spPr>
              <a:xfrm>
                <a:off x="2491740" y="1287780"/>
                <a:ext cx="198120" cy="198120"/>
              </a:xfrm>
              <a:prstGeom prst="ellipse">
                <a:avLst/>
              </a:prstGeom>
              <a:solidFill>
                <a:srgbClr val="EFCC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/>
              <p:cNvSpPr/>
              <p:nvPr/>
            </p:nvSpPr>
            <p:spPr>
              <a:xfrm>
                <a:off x="2491740" y="1584755"/>
                <a:ext cx="198120" cy="198120"/>
              </a:xfrm>
              <a:prstGeom prst="ellipse">
                <a:avLst/>
              </a:prstGeom>
              <a:solidFill>
                <a:srgbClr val="EFCC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1" name="그룹 50"/>
          <p:cNvGrpSpPr/>
          <p:nvPr/>
        </p:nvGrpSpPr>
        <p:grpSpPr>
          <a:xfrm>
            <a:off x="4147229" y="1809109"/>
            <a:ext cx="6756854" cy="3196398"/>
            <a:chOff x="3766002" y="2002780"/>
            <a:chExt cx="6756854" cy="3196398"/>
          </a:xfrm>
        </p:grpSpPr>
        <p:sp>
          <p:nvSpPr>
            <p:cNvPr id="2" name="부제목 2">
              <a:extLst>
                <a:ext uri="{FF2B5EF4-FFF2-40B4-BE49-F238E27FC236}">
                  <a16:creationId xmlns:a16="http://schemas.microsoft.com/office/drawing/2014/main" xmlns="" id="{0FBAB451-6D7B-48AF-84F2-053B53B6183D}"/>
                </a:ext>
              </a:extLst>
            </p:cNvPr>
            <p:cNvSpPr txBox="1">
              <a:spLocks/>
            </p:cNvSpPr>
            <p:nvPr/>
          </p:nvSpPr>
          <p:spPr>
            <a:xfrm>
              <a:off x="4528456" y="2055358"/>
              <a:ext cx="5994400" cy="563562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프로젝트 소개 및 개발 목적</a:t>
              </a:r>
            </a:p>
          </p:txBody>
        </p:sp>
        <p:sp>
          <p:nvSpPr>
            <p:cNvPr id="5" name="부제목 2">
              <a:extLst>
                <a:ext uri="{FF2B5EF4-FFF2-40B4-BE49-F238E27FC236}">
                  <a16:creationId xmlns:a16="http://schemas.microsoft.com/office/drawing/2014/main" xmlns="" id="{08415E85-5CB6-428B-9A68-D149C28BEFAD}"/>
                </a:ext>
              </a:extLst>
            </p:cNvPr>
            <p:cNvSpPr txBox="1">
              <a:spLocks/>
            </p:cNvSpPr>
            <p:nvPr/>
          </p:nvSpPr>
          <p:spPr>
            <a:xfrm>
              <a:off x="4528456" y="2915444"/>
              <a:ext cx="5994400" cy="563562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영상 처리 프로그램 구조도</a:t>
              </a:r>
            </a:p>
          </p:txBody>
        </p:sp>
        <p:sp>
          <p:nvSpPr>
            <p:cNvPr id="6" name="부제목 2">
              <a:extLst>
                <a:ext uri="{FF2B5EF4-FFF2-40B4-BE49-F238E27FC236}">
                  <a16:creationId xmlns:a16="http://schemas.microsoft.com/office/drawing/2014/main" xmlns="" id="{D4849CC8-E4B2-492C-884A-2E4EB852AD70}"/>
                </a:ext>
              </a:extLst>
            </p:cNvPr>
            <p:cNvSpPr txBox="1">
              <a:spLocks/>
            </p:cNvSpPr>
            <p:nvPr/>
          </p:nvSpPr>
          <p:spPr>
            <a:xfrm>
              <a:off x="4528456" y="3775530"/>
              <a:ext cx="5994400" cy="563562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영상 처리 프로그램 기능 구현</a:t>
              </a:r>
            </a:p>
          </p:txBody>
        </p:sp>
        <p:sp>
          <p:nvSpPr>
            <p:cNvPr id="7" name="부제목 2">
              <a:extLst>
                <a:ext uri="{FF2B5EF4-FFF2-40B4-BE49-F238E27FC236}">
                  <a16:creationId xmlns:a16="http://schemas.microsoft.com/office/drawing/2014/main" xmlns="" id="{0DE9FE5B-8CA2-4BDB-87E4-E78BE8544611}"/>
                </a:ext>
              </a:extLst>
            </p:cNvPr>
            <p:cNvSpPr txBox="1">
              <a:spLocks/>
            </p:cNvSpPr>
            <p:nvPr/>
          </p:nvSpPr>
          <p:spPr>
            <a:xfrm>
              <a:off x="4528456" y="4635616"/>
              <a:ext cx="5994400" cy="563562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향후 발전 방향</a:t>
              </a: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3766002" y="2002780"/>
              <a:ext cx="583474" cy="564582"/>
              <a:chOff x="6655526" y="1898572"/>
              <a:chExt cx="583474" cy="575930"/>
            </a:xfrm>
          </p:grpSpPr>
          <p:cxnSp>
            <p:nvCxnSpPr>
              <p:cNvPr id="27" name="직선 연결선 26"/>
              <p:cNvCxnSpPr/>
              <p:nvPr/>
            </p:nvCxnSpPr>
            <p:spPr>
              <a:xfrm>
                <a:off x="7239000" y="1898572"/>
                <a:ext cx="0" cy="575930"/>
              </a:xfrm>
              <a:prstGeom prst="line">
                <a:avLst/>
              </a:prstGeom>
              <a:ln w="222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TextBox 27"/>
              <p:cNvSpPr txBox="1"/>
              <p:nvPr/>
            </p:nvSpPr>
            <p:spPr>
              <a:xfrm>
                <a:off x="6655526" y="1910380"/>
                <a:ext cx="533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휴먼둥근헤드라인" panose="02030504000101010101" pitchFamily="18" charset="-127"/>
                    <a:ea typeface="휴먼둥근헤드라인" panose="02030504000101010101" pitchFamily="18" charset="-127"/>
                  </a:rPr>
                  <a:t>1</a:t>
                </a:r>
                <a:endPara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endParaRP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3766002" y="2861530"/>
              <a:ext cx="583474" cy="564582"/>
              <a:chOff x="6655526" y="1898572"/>
              <a:chExt cx="583474" cy="575930"/>
            </a:xfrm>
          </p:grpSpPr>
          <p:cxnSp>
            <p:nvCxnSpPr>
              <p:cNvPr id="32" name="직선 연결선 31"/>
              <p:cNvCxnSpPr/>
              <p:nvPr/>
            </p:nvCxnSpPr>
            <p:spPr>
              <a:xfrm>
                <a:off x="7239000" y="1898572"/>
                <a:ext cx="0" cy="575930"/>
              </a:xfrm>
              <a:prstGeom prst="line">
                <a:avLst/>
              </a:prstGeom>
              <a:ln w="222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>
                <a:off x="6655526" y="1910380"/>
                <a:ext cx="533400" cy="470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휴먼둥근헤드라인" panose="02030504000101010101" pitchFamily="18" charset="-127"/>
                    <a:ea typeface="휴먼둥근헤드라인" panose="02030504000101010101" pitchFamily="18" charset="-127"/>
                  </a:rPr>
                  <a:t>2</a:t>
                </a:r>
                <a:endPara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3766002" y="3720280"/>
              <a:ext cx="583474" cy="564582"/>
              <a:chOff x="6655526" y="1898572"/>
              <a:chExt cx="583474" cy="575930"/>
            </a:xfrm>
          </p:grpSpPr>
          <p:cxnSp>
            <p:nvCxnSpPr>
              <p:cNvPr id="35" name="직선 연결선 34"/>
              <p:cNvCxnSpPr/>
              <p:nvPr/>
            </p:nvCxnSpPr>
            <p:spPr>
              <a:xfrm>
                <a:off x="7239000" y="1898572"/>
                <a:ext cx="0" cy="575930"/>
              </a:xfrm>
              <a:prstGeom prst="line">
                <a:avLst/>
              </a:prstGeom>
              <a:ln w="222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TextBox 35"/>
              <p:cNvSpPr txBox="1"/>
              <p:nvPr/>
            </p:nvSpPr>
            <p:spPr>
              <a:xfrm>
                <a:off x="6655526" y="1910380"/>
                <a:ext cx="533400" cy="470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휴먼둥근헤드라인" panose="02030504000101010101" pitchFamily="18" charset="-127"/>
                    <a:ea typeface="휴먼둥근헤드라인" panose="02030504000101010101" pitchFamily="18" charset="-127"/>
                  </a:rPr>
                  <a:t>3</a:t>
                </a:r>
                <a:endPara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endParaRPr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3766002" y="4579029"/>
              <a:ext cx="583474" cy="564582"/>
              <a:chOff x="6655526" y="1898572"/>
              <a:chExt cx="583474" cy="575930"/>
            </a:xfrm>
          </p:grpSpPr>
          <p:cxnSp>
            <p:nvCxnSpPr>
              <p:cNvPr id="38" name="직선 연결선 37"/>
              <p:cNvCxnSpPr/>
              <p:nvPr/>
            </p:nvCxnSpPr>
            <p:spPr>
              <a:xfrm>
                <a:off x="7239000" y="1898572"/>
                <a:ext cx="0" cy="575930"/>
              </a:xfrm>
              <a:prstGeom prst="line">
                <a:avLst/>
              </a:prstGeom>
              <a:ln w="222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6655526" y="1910380"/>
                <a:ext cx="533400" cy="470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휴먼둥근헤드라인" panose="02030504000101010101" pitchFamily="18" charset="-127"/>
                    <a:ea typeface="휴먼둥근헤드라인" panose="02030504000101010101" pitchFamily="18" charset="-127"/>
                  </a:rPr>
                  <a:t>4</a:t>
                </a:r>
                <a:endPara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endParaRPr>
              </a:p>
            </p:txBody>
          </p:sp>
        </p:grpSp>
      </p:grpSp>
      <p:grpSp>
        <p:nvGrpSpPr>
          <p:cNvPr id="55" name="그룹 54"/>
          <p:cNvGrpSpPr/>
          <p:nvPr/>
        </p:nvGrpSpPr>
        <p:grpSpPr>
          <a:xfrm>
            <a:off x="947157" y="1623206"/>
            <a:ext cx="2361920" cy="563562"/>
            <a:chOff x="947157" y="1623206"/>
            <a:chExt cx="2361920" cy="563562"/>
          </a:xfrm>
        </p:grpSpPr>
        <p:sp>
          <p:nvSpPr>
            <p:cNvPr id="47" name="제목 1">
              <a:extLst>
                <a:ext uri="{FF2B5EF4-FFF2-40B4-BE49-F238E27FC236}">
                  <a16:creationId xmlns:a16="http://schemas.microsoft.com/office/drawing/2014/main" xmlns="" id="{0E9167B0-A3D2-45FB-9112-AB9B64D73367}"/>
                </a:ext>
              </a:extLst>
            </p:cNvPr>
            <p:cNvSpPr txBox="1">
              <a:spLocks/>
            </p:cNvSpPr>
            <p:nvPr/>
          </p:nvSpPr>
          <p:spPr>
            <a:xfrm>
              <a:off x="947157" y="1623206"/>
              <a:ext cx="2361920" cy="5635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1000"/>
                </a:spcBef>
              </a:pPr>
              <a:r>
                <a:rPr lang="en-US" altLang="ko-KR" sz="4000" b="1" kern="0" dirty="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Index</a:t>
              </a:r>
              <a:endParaRPr lang="en-US" altLang="ko-KR" sz="4000" b="1" kern="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8" name="그룹 47"/>
            <p:cNvGrpSpPr/>
            <p:nvPr/>
          </p:nvGrpSpPr>
          <p:grpSpPr>
            <a:xfrm>
              <a:off x="2570124" y="1679569"/>
              <a:ext cx="158480" cy="396035"/>
              <a:chOff x="2491740" y="1287780"/>
              <a:chExt cx="198120" cy="495095"/>
            </a:xfrm>
          </p:grpSpPr>
          <p:sp>
            <p:nvSpPr>
              <p:cNvPr id="49" name="타원 48"/>
              <p:cNvSpPr/>
              <p:nvPr/>
            </p:nvSpPr>
            <p:spPr>
              <a:xfrm>
                <a:off x="2491740" y="1287780"/>
                <a:ext cx="198120" cy="1981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2491740" y="1584755"/>
                <a:ext cx="198120" cy="1981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490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부제목 2">
            <a:extLst>
              <a:ext uri="{FF2B5EF4-FFF2-40B4-BE49-F238E27FC236}">
                <a16:creationId xmlns:a16="http://schemas.microsoft.com/office/drawing/2014/main" xmlns="" id="{D05DEC06-4E61-482A-ACC2-43CEDDF83B4E}"/>
              </a:ext>
            </a:extLst>
          </p:cNvPr>
          <p:cNvSpPr txBox="1">
            <a:spLocks/>
          </p:cNvSpPr>
          <p:nvPr/>
        </p:nvSpPr>
        <p:spPr>
          <a:xfrm>
            <a:off x="-5304700" y="2145306"/>
            <a:ext cx="3746238" cy="39077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71293D0-A66C-4483-857F-96EA30A2C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964" y="1608942"/>
            <a:ext cx="6876263" cy="438303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4A0058B5-D3F8-49F4-A318-D0A62A5EE74C}"/>
              </a:ext>
            </a:extLst>
          </p:cNvPr>
          <p:cNvGrpSpPr/>
          <p:nvPr/>
        </p:nvGrpSpPr>
        <p:grpSpPr>
          <a:xfrm>
            <a:off x="8343908" y="866020"/>
            <a:ext cx="2446009" cy="2187173"/>
            <a:chOff x="8383097" y="797135"/>
            <a:chExt cx="2446009" cy="218717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976957F8-4C7C-482E-9110-0A3E8C7F3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3097" y="797135"/>
              <a:ext cx="2446009" cy="2187173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73A25F18-7710-41F1-81C1-470F3C8A7B80}"/>
                </a:ext>
              </a:extLst>
            </p:cNvPr>
            <p:cNvSpPr/>
            <p:nvPr/>
          </p:nvSpPr>
          <p:spPr>
            <a:xfrm>
              <a:off x="8627706" y="1517955"/>
              <a:ext cx="1956789" cy="295048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57150">
                  <a:solidFill>
                    <a:schemeClr val="tx1"/>
                  </a:solidFill>
                </a:ln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3266653C-A072-4CAB-BB03-BF6D8A51F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730" y="5031159"/>
            <a:ext cx="2550422" cy="34742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797600C9-A8C8-4567-9792-D7D5BB5B5B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863" y="4408280"/>
            <a:ext cx="2081524" cy="41630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</p:pic>
      <p:sp>
        <p:nvSpPr>
          <p:cNvPr id="18" name="부제목 2">
            <a:extLst>
              <a:ext uri="{FF2B5EF4-FFF2-40B4-BE49-F238E27FC236}">
                <a16:creationId xmlns:a16="http://schemas.microsoft.com/office/drawing/2014/main" xmlns="" id="{DD59CBDE-136F-433C-8D80-98C1989CBA07}"/>
              </a:ext>
            </a:extLst>
          </p:cNvPr>
          <p:cNvSpPr txBox="1">
            <a:spLocks/>
          </p:cNvSpPr>
          <p:nvPr/>
        </p:nvSpPr>
        <p:spPr>
          <a:xfrm>
            <a:off x="583906" y="615951"/>
            <a:ext cx="2992414" cy="5635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b="1" dirty="0" err="1" smtClean="0">
                <a:solidFill>
                  <a:schemeClr val="bg1"/>
                </a:solidFill>
              </a:rPr>
              <a:t>화소영역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기능 </a:t>
            </a:r>
            <a:r>
              <a:rPr lang="en-US" altLang="ko-KR" b="1" dirty="0" smtClean="0">
                <a:solidFill>
                  <a:schemeClr val="bg1"/>
                </a:solidFill>
              </a:rPr>
              <a:t/>
            </a:r>
            <a:br>
              <a:rPr lang="en-US" altLang="ko-KR" b="1" dirty="0" smtClean="0">
                <a:solidFill>
                  <a:schemeClr val="bg1"/>
                </a:solidFill>
              </a:rPr>
            </a:br>
            <a:r>
              <a:rPr lang="ko-KR" altLang="en-US" b="1" dirty="0" smtClean="0">
                <a:solidFill>
                  <a:schemeClr val="bg1"/>
                </a:solidFill>
              </a:rPr>
              <a:t>구현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부제목 2">
            <a:extLst>
              <a:ext uri="{FF2B5EF4-FFF2-40B4-BE49-F238E27FC236}">
                <a16:creationId xmlns:a16="http://schemas.microsoft.com/office/drawing/2014/main" xmlns="" id="{D7F9A354-1F14-44DB-81AF-2FFB2304A5A0}"/>
              </a:ext>
            </a:extLst>
          </p:cNvPr>
          <p:cNvSpPr txBox="1">
            <a:spLocks/>
          </p:cNvSpPr>
          <p:nvPr/>
        </p:nvSpPr>
        <p:spPr>
          <a:xfrm>
            <a:off x="942458" y="1902767"/>
            <a:ext cx="2349382" cy="39820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엠보</a:t>
            </a:r>
            <a:r>
              <a:rPr lang="ko-KR" alt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싱</a:t>
            </a:r>
            <a:endParaRPr lang="ko-KR" alt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xmlns="" id="{ECC69D34-AD52-4B78-89AB-2ADD8361D228}"/>
              </a:ext>
            </a:extLst>
          </p:cNvPr>
          <p:cNvSpPr txBox="1">
            <a:spLocks/>
          </p:cNvSpPr>
          <p:nvPr/>
        </p:nvSpPr>
        <p:spPr>
          <a:xfrm>
            <a:off x="942458" y="3825220"/>
            <a:ext cx="1776966" cy="3692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핵심 알고리즘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1507846" y="1269720"/>
            <a:ext cx="121065" cy="327411"/>
            <a:chOff x="2475296" y="1226051"/>
            <a:chExt cx="192096" cy="519507"/>
          </a:xfrm>
        </p:grpSpPr>
        <p:sp>
          <p:nvSpPr>
            <p:cNvPr id="23" name="타원 22"/>
            <p:cNvSpPr/>
            <p:nvPr/>
          </p:nvSpPr>
          <p:spPr>
            <a:xfrm>
              <a:off x="2475296" y="1226051"/>
              <a:ext cx="192096" cy="1920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2475296" y="1553462"/>
              <a:ext cx="192096" cy="1920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cxnSp>
        <p:nvCxnSpPr>
          <p:cNvPr id="26" name="직선 연결선 25"/>
          <p:cNvCxnSpPr/>
          <p:nvPr/>
        </p:nvCxnSpPr>
        <p:spPr>
          <a:xfrm>
            <a:off x="1055686" y="2218929"/>
            <a:ext cx="2236154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049487" y="4149725"/>
            <a:ext cx="1776966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부제목 2">
            <a:extLst>
              <a:ext uri="{FF2B5EF4-FFF2-40B4-BE49-F238E27FC236}">
                <a16:creationId xmlns:a16="http://schemas.microsoft.com/office/drawing/2014/main" xmlns="" id="{14241E43-02BF-4B6E-90FB-AFD90C516810}"/>
              </a:ext>
            </a:extLst>
          </p:cNvPr>
          <p:cNvSpPr txBox="1">
            <a:spLocks/>
          </p:cNvSpPr>
          <p:nvPr/>
        </p:nvSpPr>
        <p:spPr>
          <a:xfrm>
            <a:off x="942458" y="2272339"/>
            <a:ext cx="2725302" cy="50467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화선 처리를 이용 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음각과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양각된 것 처럼 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보이는 효과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A72D95CF-9BF2-4FE4-A95E-D9C261B559B2}"/>
              </a:ext>
            </a:extLst>
          </p:cNvPr>
          <p:cNvSpPr txBox="1"/>
          <p:nvPr/>
        </p:nvSpPr>
        <p:spPr>
          <a:xfrm>
            <a:off x="5572746" y="6358538"/>
            <a:ext cx="1132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19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30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720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0F3705D-C0CD-4E98-8879-3EEF9DA3B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821" y="1626438"/>
            <a:ext cx="6891367" cy="4407576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0974845D-3B3C-43BB-9CDF-6E079258247F}"/>
              </a:ext>
            </a:extLst>
          </p:cNvPr>
          <p:cNvGrpSpPr/>
          <p:nvPr/>
        </p:nvGrpSpPr>
        <p:grpSpPr>
          <a:xfrm>
            <a:off x="8210242" y="1144163"/>
            <a:ext cx="2109416" cy="2056680"/>
            <a:chOff x="3755807" y="866020"/>
            <a:chExt cx="2694675" cy="26273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="" id="{EB5959F1-3075-4BCE-83CE-18D94B898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55807" y="866020"/>
              <a:ext cx="2694675" cy="2627308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73A25F18-7710-41F1-81C1-470F3C8A7B80}"/>
                </a:ext>
              </a:extLst>
            </p:cNvPr>
            <p:cNvSpPr/>
            <p:nvPr/>
          </p:nvSpPr>
          <p:spPr>
            <a:xfrm>
              <a:off x="4003495" y="2191704"/>
              <a:ext cx="2152468" cy="295048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57150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16" name="부제목 2">
            <a:extLst>
              <a:ext uri="{FF2B5EF4-FFF2-40B4-BE49-F238E27FC236}">
                <a16:creationId xmlns:a16="http://schemas.microsoft.com/office/drawing/2014/main" xmlns="" id="{17C5EE7C-3EEC-4AE6-9A36-3397BE102FB3}"/>
              </a:ext>
            </a:extLst>
          </p:cNvPr>
          <p:cNvSpPr txBox="1">
            <a:spLocks/>
          </p:cNvSpPr>
          <p:nvPr/>
        </p:nvSpPr>
        <p:spPr>
          <a:xfrm>
            <a:off x="-4449951" y="828670"/>
            <a:ext cx="3850420" cy="67050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981FCB3-7006-464F-BE35-196612747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811" y="4634621"/>
            <a:ext cx="3241357" cy="20645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</p:pic>
      <p:sp>
        <p:nvSpPr>
          <p:cNvPr id="18" name="부제목 2">
            <a:extLst>
              <a:ext uri="{FF2B5EF4-FFF2-40B4-BE49-F238E27FC236}">
                <a16:creationId xmlns:a16="http://schemas.microsoft.com/office/drawing/2014/main" xmlns="" id="{DD59CBDE-136F-433C-8D80-98C1989CBA07}"/>
              </a:ext>
            </a:extLst>
          </p:cNvPr>
          <p:cNvSpPr txBox="1">
            <a:spLocks/>
          </p:cNvSpPr>
          <p:nvPr/>
        </p:nvSpPr>
        <p:spPr>
          <a:xfrm>
            <a:off x="583906" y="615951"/>
            <a:ext cx="2992414" cy="5635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b="1" dirty="0" err="1" smtClean="0">
                <a:solidFill>
                  <a:schemeClr val="bg1"/>
                </a:solidFill>
              </a:rPr>
              <a:t>화소영역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기능 </a:t>
            </a:r>
            <a:r>
              <a:rPr lang="en-US" altLang="ko-KR" b="1" dirty="0" smtClean="0">
                <a:solidFill>
                  <a:schemeClr val="bg1"/>
                </a:solidFill>
              </a:rPr>
              <a:t/>
            </a:r>
            <a:br>
              <a:rPr lang="en-US" altLang="ko-KR" b="1" dirty="0" smtClean="0">
                <a:solidFill>
                  <a:schemeClr val="bg1"/>
                </a:solidFill>
              </a:rPr>
            </a:br>
            <a:r>
              <a:rPr lang="ko-KR" altLang="en-US" b="1" dirty="0" smtClean="0">
                <a:solidFill>
                  <a:schemeClr val="bg1"/>
                </a:solidFill>
              </a:rPr>
              <a:t>구현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부제목 2">
            <a:extLst>
              <a:ext uri="{FF2B5EF4-FFF2-40B4-BE49-F238E27FC236}">
                <a16:creationId xmlns:a16="http://schemas.microsoft.com/office/drawing/2014/main" xmlns="" id="{D7F9A354-1F14-44DB-81AF-2FFB2304A5A0}"/>
              </a:ext>
            </a:extLst>
          </p:cNvPr>
          <p:cNvSpPr txBox="1">
            <a:spLocks/>
          </p:cNvSpPr>
          <p:nvPr/>
        </p:nvSpPr>
        <p:spPr>
          <a:xfrm>
            <a:off x="942458" y="1902767"/>
            <a:ext cx="2349382" cy="39820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블러링</a:t>
            </a:r>
            <a:endParaRPr lang="ko-KR" alt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xmlns="" id="{ECC69D34-AD52-4B78-89AB-2ADD8361D228}"/>
              </a:ext>
            </a:extLst>
          </p:cNvPr>
          <p:cNvSpPr txBox="1">
            <a:spLocks/>
          </p:cNvSpPr>
          <p:nvPr/>
        </p:nvSpPr>
        <p:spPr>
          <a:xfrm>
            <a:off x="942458" y="3825220"/>
            <a:ext cx="1776966" cy="3692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핵심 알고리즘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1507846" y="1269720"/>
            <a:ext cx="121065" cy="327411"/>
            <a:chOff x="2475296" y="1226051"/>
            <a:chExt cx="192096" cy="519507"/>
          </a:xfrm>
        </p:grpSpPr>
        <p:sp>
          <p:nvSpPr>
            <p:cNvPr id="23" name="타원 22"/>
            <p:cNvSpPr/>
            <p:nvPr/>
          </p:nvSpPr>
          <p:spPr>
            <a:xfrm>
              <a:off x="2475296" y="1226051"/>
              <a:ext cx="192096" cy="1920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2475296" y="1553462"/>
              <a:ext cx="192096" cy="1920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cxnSp>
        <p:nvCxnSpPr>
          <p:cNvPr id="26" name="직선 연결선 25"/>
          <p:cNvCxnSpPr/>
          <p:nvPr/>
        </p:nvCxnSpPr>
        <p:spPr>
          <a:xfrm>
            <a:off x="1055686" y="2218929"/>
            <a:ext cx="2236154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049487" y="4149725"/>
            <a:ext cx="1776966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부제목 2">
            <a:extLst>
              <a:ext uri="{FF2B5EF4-FFF2-40B4-BE49-F238E27FC236}">
                <a16:creationId xmlns:a16="http://schemas.microsoft.com/office/drawing/2014/main" xmlns="" id="{14241E43-02BF-4B6E-90FB-AFD90C516810}"/>
              </a:ext>
            </a:extLst>
          </p:cNvPr>
          <p:cNvSpPr txBox="1">
            <a:spLocks/>
          </p:cNvSpPr>
          <p:nvPr/>
        </p:nvSpPr>
        <p:spPr>
          <a:xfrm>
            <a:off x="942458" y="2272339"/>
            <a:ext cx="2725302" cy="50467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영상의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세밀한 부분을 제거하여 영상을 흐리게 하거나 부드럽게 나타내는 기술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A72D95CF-9BF2-4FE4-A95E-D9C261B559B2}"/>
              </a:ext>
            </a:extLst>
          </p:cNvPr>
          <p:cNvSpPr txBox="1"/>
          <p:nvPr/>
        </p:nvSpPr>
        <p:spPr>
          <a:xfrm>
            <a:off x="5572746" y="6358538"/>
            <a:ext cx="1132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20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30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14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CA2BF229-0247-4511-9824-AE1B41636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137" y="1989137"/>
            <a:ext cx="6806301" cy="434319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92FAB7EA-3F96-4A8C-A194-EF5CFA571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049" y="4219877"/>
            <a:ext cx="2295989" cy="2014074"/>
          </a:xfrm>
          <a:prstGeom prst="ellipse">
            <a:avLst/>
          </a:prstGeom>
          <a:ln w="63500" cap="rnd">
            <a:solidFill>
              <a:schemeClr val="bg1">
                <a:lumMod val="9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xmlns="" id="{DCE484ED-EBEE-401A-84DF-67C209F6F874}"/>
              </a:ext>
            </a:extLst>
          </p:cNvPr>
          <p:cNvGrpSpPr/>
          <p:nvPr/>
        </p:nvGrpSpPr>
        <p:grpSpPr>
          <a:xfrm>
            <a:off x="8335261" y="1586398"/>
            <a:ext cx="2216318" cy="1911787"/>
            <a:chOff x="4853806" y="1112767"/>
            <a:chExt cx="1855647" cy="1600674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xmlns="" id="{4636AFC6-8FE6-403F-8EC7-3B63B613D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53806" y="1112767"/>
              <a:ext cx="1855647" cy="1600674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73A25F18-7710-41F1-81C1-470F3C8A7B80}"/>
                </a:ext>
              </a:extLst>
            </p:cNvPr>
            <p:cNvSpPr/>
            <p:nvPr/>
          </p:nvSpPr>
          <p:spPr>
            <a:xfrm>
              <a:off x="4920802" y="1797621"/>
              <a:ext cx="1684971" cy="230966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57150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38" name="부제목 2">
            <a:extLst>
              <a:ext uri="{FF2B5EF4-FFF2-40B4-BE49-F238E27FC236}">
                <a16:creationId xmlns:a16="http://schemas.microsoft.com/office/drawing/2014/main" xmlns="" id="{9B92361C-ED3E-4B2C-86C7-A7D292CCCE0A}"/>
              </a:ext>
            </a:extLst>
          </p:cNvPr>
          <p:cNvSpPr txBox="1">
            <a:spLocks/>
          </p:cNvSpPr>
          <p:nvPr/>
        </p:nvSpPr>
        <p:spPr>
          <a:xfrm>
            <a:off x="-4175486" y="5710"/>
            <a:ext cx="3850420" cy="67050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altLang="ko-KR" sz="1400" dirty="0"/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xmlns="" id="{DD59CBDE-136F-433C-8D80-98C1989CBA07}"/>
              </a:ext>
            </a:extLst>
          </p:cNvPr>
          <p:cNvSpPr txBox="1">
            <a:spLocks/>
          </p:cNvSpPr>
          <p:nvPr/>
        </p:nvSpPr>
        <p:spPr>
          <a:xfrm>
            <a:off x="583906" y="615951"/>
            <a:ext cx="2992414" cy="5635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b="1" dirty="0" err="1" smtClean="0">
                <a:solidFill>
                  <a:schemeClr val="bg1"/>
                </a:solidFill>
              </a:rPr>
              <a:t>화소영역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기능 </a:t>
            </a:r>
            <a:r>
              <a:rPr lang="en-US" altLang="ko-KR" b="1" dirty="0" smtClean="0">
                <a:solidFill>
                  <a:schemeClr val="bg1"/>
                </a:solidFill>
              </a:rPr>
              <a:t/>
            </a:r>
            <a:br>
              <a:rPr lang="en-US" altLang="ko-KR" b="1" dirty="0" smtClean="0">
                <a:solidFill>
                  <a:schemeClr val="bg1"/>
                </a:solidFill>
              </a:rPr>
            </a:br>
            <a:r>
              <a:rPr lang="ko-KR" altLang="en-US" b="1" dirty="0" smtClean="0">
                <a:solidFill>
                  <a:schemeClr val="bg1"/>
                </a:solidFill>
              </a:rPr>
              <a:t>구현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xmlns="" id="{D7F9A354-1F14-44DB-81AF-2FFB2304A5A0}"/>
              </a:ext>
            </a:extLst>
          </p:cNvPr>
          <p:cNvSpPr txBox="1">
            <a:spLocks/>
          </p:cNvSpPr>
          <p:nvPr/>
        </p:nvSpPr>
        <p:spPr>
          <a:xfrm>
            <a:off x="942458" y="1902767"/>
            <a:ext cx="2349382" cy="39820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고주파</a:t>
            </a:r>
            <a:endParaRPr lang="ko-KR" alt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xmlns="" id="{ECC69D34-AD52-4B78-89AB-2ADD8361D228}"/>
              </a:ext>
            </a:extLst>
          </p:cNvPr>
          <p:cNvSpPr txBox="1">
            <a:spLocks/>
          </p:cNvSpPr>
          <p:nvPr/>
        </p:nvSpPr>
        <p:spPr>
          <a:xfrm>
            <a:off x="942458" y="3825220"/>
            <a:ext cx="1776966" cy="3692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핵심 알고리즘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1507846" y="1269720"/>
            <a:ext cx="121065" cy="327411"/>
            <a:chOff x="2475296" y="1226051"/>
            <a:chExt cx="192096" cy="519507"/>
          </a:xfrm>
        </p:grpSpPr>
        <p:sp>
          <p:nvSpPr>
            <p:cNvPr id="19" name="타원 18"/>
            <p:cNvSpPr/>
            <p:nvPr/>
          </p:nvSpPr>
          <p:spPr>
            <a:xfrm>
              <a:off x="2475296" y="1226051"/>
              <a:ext cx="192096" cy="1920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2475296" y="1553462"/>
              <a:ext cx="192096" cy="1920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cxnSp>
        <p:nvCxnSpPr>
          <p:cNvPr id="22" name="직선 연결선 21"/>
          <p:cNvCxnSpPr/>
          <p:nvPr/>
        </p:nvCxnSpPr>
        <p:spPr>
          <a:xfrm>
            <a:off x="1055686" y="2218929"/>
            <a:ext cx="2236154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049487" y="4149725"/>
            <a:ext cx="1776966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부제목 2">
            <a:extLst>
              <a:ext uri="{FF2B5EF4-FFF2-40B4-BE49-F238E27FC236}">
                <a16:creationId xmlns:a16="http://schemas.microsoft.com/office/drawing/2014/main" xmlns="" id="{14241E43-02BF-4B6E-90FB-AFD90C516810}"/>
              </a:ext>
            </a:extLst>
          </p:cNvPr>
          <p:cNvSpPr txBox="1">
            <a:spLocks/>
          </p:cNvSpPr>
          <p:nvPr/>
        </p:nvSpPr>
        <p:spPr>
          <a:xfrm>
            <a:off x="942458" y="2272339"/>
            <a:ext cx="2725302" cy="50467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고주파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필터는 영상 신호성분 중 </a:t>
            </a: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고주파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성분은 통과 시키고 저주파 성분은 차단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90" y="4500561"/>
            <a:ext cx="3003559" cy="477839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A72D95CF-9BF2-4FE4-A95E-D9C261B559B2}"/>
              </a:ext>
            </a:extLst>
          </p:cNvPr>
          <p:cNvSpPr txBox="1"/>
          <p:nvPr/>
        </p:nvSpPr>
        <p:spPr>
          <a:xfrm>
            <a:off x="5572746" y="6358538"/>
            <a:ext cx="1132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21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30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624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F2AB3D7-C146-4D41-92F7-3270A7B94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137" y="1533967"/>
            <a:ext cx="6840537" cy="43387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6CDDA20-3D25-4281-BDBB-D084B349E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513" y="1053317"/>
            <a:ext cx="2269024" cy="194791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73A25F18-7710-41F1-81C1-470F3C8A7B80}"/>
              </a:ext>
            </a:extLst>
          </p:cNvPr>
          <p:cNvSpPr/>
          <p:nvPr/>
        </p:nvSpPr>
        <p:spPr>
          <a:xfrm>
            <a:off x="8532223" y="2213108"/>
            <a:ext cx="1894006" cy="28503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57150">
                <a:solidFill>
                  <a:schemeClr val="tx1"/>
                </a:solidFill>
              </a:ln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B7CABAF3-778E-4CEC-93B0-97BA0CAFE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7652" y="5008153"/>
            <a:ext cx="2531574" cy="130057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69A7A17A-22FF-4360-857D-75ABDEE66A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742" y="5263235"/>
            <a:ext cx="2654431" cy="2184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5A4F2448-1A29-45AB-B2DA-C45AA7411D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636" y="4426891"/>
            <a:ext cx="2651268" cy="50802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</p:pic>
      <p:sp>
        <p:nvSpPr>
          <p:cNvPr id="14" name="부제목 2">
            <a:extLst>
              <a:ext uri="{FF2B5EF4-FFF2-40B4-BE49-F238E27FC236}">
                <a16:creationId xmlns:a16="http://schemas.microsoft.com/office/drawing/2014/main" xmlns="" id="{DD59CBDE-136F-433C-8D80-98C1989CBA07}"/>
              </a:ext>
            </a:extLst>
          </p:cNvPr>
          <p:cNvSpPr txBox="1">
            <a:spLocks/>
          </p:cNvSpPr>
          <p:nvPr/>
        </p:nvSpPr>
        <p:spPr>
          <a:xfrm>
            <a:off x="583906" y="615951"/>
            <a:ext cx="2992414" cy="5635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b="1" dirty="0" err="1" smtClean="0">
                <a:solidFill>
                  <a:schemeClr val="bg1"/>
                </a:solidFill>
              </a:rPr>
              <a:t>화소영역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기능 </a:t>
            </a:r>
            <a:r>
              <a:rPr lang="en-US" altLang="ko-KR" b="1" dirty="0" smtClean="0">
                <a:solidFill>
                  <a:schemeClr val="bg1"/>
                </a:solidFill>
              </a:rPr>
              <a:t/>
            </a:r>
            <a:br>
              <a:rPr lang="en-US" altLang="ko-KR" b="1" dirty="0" smtClean="0">
                <a:solidFill>
                  <a:schemeClr val="bg1"/>
                </a:solidFill>
              </a:rPr>
            </a:br>
            <a:r>
              <a:rPr lang="ko-KR" altLang="en-US" b="1" dirty="0" smtClean="0">
                <a:solidFill>
                  <a:schemeClr val="bg1"/>
                </a:solidFill>
              </a:rPr>
              <a:t>구현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xmlns="" id="{D7F9A354-1F14-44DB-81AF-2FFB2304A5A0}"/>
              </a:ext>
            </a:extLst>
          </p:cNvPr>
          <p:cNvSpPr txBox="1">
            <a:spLocks/>
          </p:cNvSpPr>
          <p:nvPr/>
        </p:nvSpPr>
        <p:spPr>
          <a:xfrm>
            <a:off x="942458" y="1902767"/>
            <a:ext cx="2349382" cy="39820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샤프닝</a:t>
            </a:r>
            <a:endParaRPr lang="ko-KR" alt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xmlns="" id="{ECC69D34-AD52-4B78-89AB-2ADD8361D228}"/>
              </a:ext>
            </a:extLst>
          </p:cNvPr>
          <p:cNvSpPr txBox="1">
            <a:spLocks/>
          </p:cNvSpPr>
          <p:nvPr/>
        </p:nvSpPr>
        <p:spPr>
          <a:xfrm>
            <a:off x="942458" y="3825220"/>
            <a:ext cx="1776966" cy="3692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핵심 알고리즘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1507846" y="1269720"/>
            <a:ext cx="121065" cy="327411"/>
            <a:chOff x="2475296" y="1226051"/>
            <a:chExt cx="192096" cy="519507"/>
          </a:xfrm>
        </p:grpSpPr>
        <p:sp>
          <p:nvSpPr>
            <p:cNvPr id="20" name="타원 19"/>
            <p:cNvSpPr/>
            <p:nvPr/>
          </p:nvSpPr>
          <p:spPr>
            <a:xfrm>
              <a:off x="2475296" y="1226051"/>
              <a:ext cx="192096" cy="1920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2475296" y="1553462"/>
              <a:ext cx="192096" cy="1920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직선 연결선 23"/>
          <p:cNvCxnSpPr/>
          <p:nvPr/>
        </p:nvCxnSpPr>
        <p:spPr>
          <a:xfrm>
            <a:off x="1055686" y="2218929"/>
            <a:ext cx="2236154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1049487" y="4149725"/>
            <a:ext cx="1776966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부제목 2">
            <a:extLst>
              <a:ext uri="{FF2B5EF4-FFF2-40B4-BE49-F238E27FC236}">
                <a16:creationId xmlns:a16="http://schemas.microsoft.com/office/drawing/2014/main" xmlns="" id="{14241E43-02BF-4B6E-90FB-AFD90C516810}"/>
              </a:ext>
            </a:extLst>
          </p:cNvPr>
          <p:cNvSpPr txBox="1">
            <a:spLocks/>
          </p:cNvSpPr>
          <p:nvPr/>
        </p:nvSpPr>
        <p:spPr>
          <a:xfrm>
            <a:off x="942458" y="2272339"/>
            <a:ext cx="2725302" cy="50467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고주파에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해당하는 상세한 </a:t>
            </a: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부분을</a:t>
            </a: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더욱 강조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72D95CF-9BF2-4FE4-A95E-D9C261B559B2}"/>
              </a:ext>
            </a:extLst>
          </p:cNvPr>
          <p:cNvSpPr txBox="1"/>
          <p:nvPr/>
        </p:nvSpPr>
        <p:spPr>
          <a:xfrm>
            <a:off x="5572746" y="6358538"/>
            <a:ext cx="1132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22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30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831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212F07E-8D05-470C-8510-166262680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922" y="1585314"/>
            <a:ext cx="6951304" cy="4398037"/>
          </a:xfrm>
          <a:prstGeom prst="rect">
            <a:avLst/>
          </a:prstGeom>
        </p:spPr>
      </p:pic>
      <p:sp>
        <p:nvSpPr>
          <p:cNvPr id="38" name="부제목 2">
            <a:extLst>
              <a:ext uri="{FF2B5EF4-FFF2-40B4-BE49-F238E27FC236}">
                <a16:creationId xmlns:a16="http://schemas.microsoft.com/office/drawing/2014/main" xmlns="" id="{9B92361C-ED3E-4B2C-86C7-A7D292CCCE0A}"/>
              </a:ext>
            </a:extLst>
          </p:cNvPr>
          <p:cNvSpPr txBox="1">
            <a:spLocks/>
          </p:cNvSpPr>
          <p:nvPr/>
        </p:nvSpPr>
        <p:spPr>
          <a:xfrm>
            <a:off x="-4175486" y="-199826"/>
            <a:ext cx="3850420" cy="67050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altLang="ko-KR" sz="14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32F3AD3D-7E34-460A-8D7E-C65A78209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306" y="2791990"/>
            <a:ext cx="2168867" cy="88149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9A74D13-CC80-42CF-8F22-30E0311798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27" y="4469682"/>
            <a:ext cx="2929286" cy="87283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7FAFE549-2C09-4A8A-BF58-DF1507C118B5}"/>
              </a:ext>
            </a:extLst>
          </p:cNvPr>
          <p:cNvGrpSpPr/>
          <p:nvPr/>
        </p:nvGrpSpPr>
        <p:grpSpPr>
          <a:xfrm>
            <a:off x="9483150" y="1211408"/>
            <a:ext cx="1947279" cy="1866115"/>
            <a:chOff x="5343419" y="2762156"/>
            <a:chExt cx="1947279" cy="1725437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xmlns="" id="{F14E480C-2152-4A20-A653-2DCA5F899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43419" y="2762156"/>
              <a:ext cx="1947279" cy="1725437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73A25F18-7710-41F1-81C1-470F3C8A7B80}"/>
                </a:ext>
              </a:extLst>
            </p:cNvPr>
            <p:cNvSpPr/>
            <p:nvPr/>
          </p:nvSpPr>
          <p:spPr>
            <a:xfrm>
              <a:off x="5446103" y="3469654"/>
              <a:ext cx="1721824" cy="259123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57150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19" name="부제목 2">
            <a:extLst>
              <a:ext uri="{FF2B5EF4-FFF2-40B4-BE49-F238E27FC236}">
                <a16:creationId xmlns:a16="http://schemas.microsoft.com/office/drawing/2014/main" xmlns="" id="{DD59CBDE-136F-433C-8D80-98C1989CBA07}"/>
              </a:ext>
            </a:extLst>
          </p:cNvPr>
          <p:cNvSpPr txBox="1">
            <a:spLocks/>
          </p:cNvSpPr>
          <p:nvPr/>
        </p:nvSpPr>
        <p:spPr>
          <a:xfrm>
            <a:off x="583906" y="615951"/>
            <a:ext cx="2992414" cy="5635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경계선 추</a:t>
            </a:r>
            <a:r>
              <a:rPr lang="ko-KR" altLang="en-US" b="1" dirty="0">
                <a:solidFill>
                  <a:schemeClr val="bg1"/>
                </a:solidFill>
              </a:rPr>
              <a:t>출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기능 </a:t>
            </a:r>
            <a:r>
              <a:rPr lang="en-US" altLang="ko-KR" b="1" dirty="0" smtClean="0">
                <a:solidFill>
                  <a:schemeClr val="bg1"/>
                </a:solidFill>
              </a:rPr>
              <a:t/>
            </a:r>
            <a:br>
              <a:rPr lang="en-US" altLang="ko-KR" b="1" dirty="0" smtClean="0">
                <a:solidFill>
                  <a:schemeClr val="bg1"/>
                </a:solidFill>
              </a:rPr>
            </a:br>
            <a:r>
              <a:rPr lang="ko-KR" altLang="en-US" b="1" dirty="0" smtClean="0">
                <a:solidFill>
                  <a:schemeClr val="bg1"/>
                </a:solidFill>
              </a:rPr>
              <a:t>구현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xmlns="" id="{D7F9A354-1F14-44DB-81AF-2FFB2304A5A0}"/>
              </a:ext>
            </a:extLst>
          </p:cNvPr>
          <p:cNvSpPr txBox="1">
            <a:spLocks/>
          </p:cNvSpPr>
          <p:nvPr/>
        </p:nvSpPr>
        <p:spPr>
          <a:xfrm>
            <a:off x="942458" y="1902767"/>
            <a:ext cx="2349382" cy="39820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유사 연산자</a:t>
            </a:r>
            <a:endParaRPr lang="ko-KR" alt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부제목 2">
            <a:extLst>
              <a:ext uri="{FF2B5EF4-FFF2-40B4-BE49-F238E27FC236}">
                <a16:creationId xmlns:a16="http://schemas.microsoft.com/office/drawing/2014/main" xmlns="" id="{ECC69D34-AD52-4B78-89AB-2ADD8361D228}"/>
              </a:ext>
            </a:extLst>
          </p:cNvPr>
          <p:cNvSpPr txBox="1">
            <a:spLocks/>
          </p:cNvSpPr>
          <p:nvPr/>
        </p:nvSpPr>
        <p:spPr>
          <a:xfrm>
            <a:off x="942458" y="3825220"/>
            <a:ext cx="1776966" cy="3692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핵심 알고리즘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1507846" y="1269720"/>
            <a:ext cx="121065" cy="327411"/>
            <a:chOff x="2475296" y="1226051"/>
            <a:chExt cx="192096" cy="519507"/>
          </a:xfrm>
        </p:grpSpPr>
        <p:sp>
          <p:nvSpPr>
            <p:cNvPr id="24" name="타원 23"/>
            <p:cNvSpPr/>
            <p:nvPr/>
          </p:nvSpPr>
          <p:spPr>
            <a:xfrm>
              <a:off x="2475296" y="1226051"/>
              <a:ext cx="192096" cy="1920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2475296" y="1553462"/>
              <a:ext cx="192096" cy="1920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1055686" y="2218929"/>
            <a:ext cx="2236154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049487" y="4149725"/>
            <a:ext cx="1776966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부제목 2">
            <a:extLst>
              <a:ext uri="{FF2B5EF4-FFF2-40B4-BE49-F238E27FC236}">
                <a16:creationId xmlns:a16="http://schemas.microsoft.com/office/drawing/2014/main" xmlns="" id="{14241E43-02BF-4B6E-90FB-AFD90C516810}"/>
              </a:ext>
            </a:extLst>
          </p:cNvPr>
          <p:cNvSpPr txBox="1">
            <a:spLocks/>
          </p:cNvSpPr>
          <p:nvPr/>
        </p:nvSpPr>
        <p:spPr>
          <a:xfrm>
            <a:off x="942458" y="2272339"/>
            <a:ext cx="2725302" cy="50467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일련의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화소를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감산한 값에서 최대값을 결정하여 에지를 </a:t>
            </a: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검출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A72D95CF-9BF2-4FE4-A95E-D9C261B559B2}"/>
              </a:ext>
            </a:extLst>
          </p:cNvPr>
          <p:cNvSpPr txBox="1"/>
          <p:nvPr/>
        </p:nvSpPr>
        <p:spPr>
          <a:xfrm>
            <a:off x="5572746" y="6358538"/>
            <a:ext cx="1132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23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30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483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부제목 2">
            <a:extLst>
              <a:ext uri="{FF2B5EF4-FFF2-40B4-BE49-F238E27FC236}">
                <a16:creationId xmlns:a16="http://schemas.microsoft.com/office/drawing/2014/main" xmlns="" id="{9B92361C-ED3E-4B2C-86C7-A7D292CCCE0A}"/>
              </a:ext>
            </a:extLst>
          </p:cNvPr>
          <p:cNvSpPr txBox="1">
            <a:spLocks/>
          </p:cNvSpPr>
          <p:nvPr/>
        </p:nvSpPr>
        <p:spPr>
          <a:xfrm>
            <a:off x="-4175486" y="-296821"/>
            <a:ext cx="3850420" cy="67050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71924D6-42B2-441A-8AD6-E73A7668F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10" y="4792228"/>
            <a:ext cx="904216" cy="66446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CF8E1833-1D01-4627-B9B5-F3A262693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181" y="4792228"/>
            <a:ext cx="938771" cy="68941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6DFA0C67-80FD-4F26-8091-2F0AF39210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8" y="4792228"/>
            <a:ext cx="1044775" cy="68941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4D6BD4DE-8B72-4545-B667-4892E7EC25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5003" y="1526605"/>
            <a:ext cx="6951304" cy="4387844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1464F6FF-60AB-4717-9859-CD6FB9344A46}"/>
              </a:ext>
            </a:extLst>
          </p:cNvPr>
          <p:cNvGrpSpPr/>
          <p:nvPr/>
        </p:nvGrpSpPr>
        <p:grpSpPr>
          <a:xfrm>
            <a:off x="9311719" y="1223104"/>
            <a:ext cx="2087178" cy="1898797"/>
            <a:chOff x="3934212" y="167954"/>
            <a:chExt cx="2313189" cy="2104409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xmlns="" id="{03A46EC1-47B0-4231-8BDC-1A1AC2ADC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34212" y="167954"/>
              <a:ext cx="2313189" cy="2104409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73A25F18-7710-41F1-81C1-470F3C8A7B80}"/>
                </a:ext>
              </a:extLst>
            </p:cNvPr>
            <p:cNvSpPr/>
            <p:nvPr/>
          </p:nvSpPr>
          <p:spPr>
            <a:xfrm>
              <a:off x="4070454" y="1218330"/>
              <a:ext cx="1894006" cy="308275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57150">
                  <a:solidFill>
                    <a:schemeClr val="tx1"/>
                  </a:solidFill>
                </a:ln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50D6ED08-1BC4-477B-A470-6944EACDF6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3643" y="1502802"/>
            <a:ext cx="2313189" cy="83460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433BF82-CB59-4BB0-B017-B36A3F809B6A}"/>
              </a:ext>
            </a:extLst>
          </p:cNvPr>
          <p:cNvSpPr txBox="1"/>
          <p:nvPr/>
        </p:nvSpPr>
        <p:spPr>
          <a:xfrm>
            <a:off x="656349" y="4422896"/>
            <a:ext cx="196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xmlns="" id="{DD59CBDE-136F-433C-8D80-98C1989CBA07}"/>
              </a:ext>
            </a:extLst>
          </p:cNvPr>
          <p:cNvSpPr txBox="1">
            <a:spLocks/>
          </p:cNvSpPr>
          <p:nvPr/>
        </p:nvSpPr>
        <p:spPr>
          <a:xfrm>
            <a:off x="583906" y="615951"/>
            <a:ext cx="2992414" cy="5635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경계선 추</a:t>
            </a:r>
            <a:r>
              <a:rPr lang="ko-KR" altLang="en-US" b="1" dirty="0">
                <a:solidFill>
                  <a:schemeClr val="bg1"/>
                </a:solidFill>
              </a:rPr>
              <a:t>출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기능 </a:t>
            </a:r>
            <a:r>
              <a:rPr lang="en-US" altLang="ko-KR" b="1" dirty="0" smtClean="0">
                <a:solidFill>
                  <a:schemeClr val="bg1"/>
                </a:solidFill>
              </a:rPr>
              <a:t/>
            </a:r>
            <a:br>
              <a:rPr lang="en-US" altLang="ko-KR" b="1" dirty="0" smtClean="0">
                <a:solidFill>
                  <a:schemeClr val="bg1"/>
                </a:solidFill>
              </a:rPr>
            </a:br>
            <a:r>
              <a:rPr lang="ko-KR" altLang="en-US" b="1" dirty="0" smtClean="0">
                <a:solidFill>
                  <a:schemeClr val="bg1"/>
                </a:solidFill>
              </a:rPr>
              <a:t>구현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부제목 2">
            <a:extLst>
              <a:ext uri="{FF2B5EF4-FFF2-40B4-BE49-F238E27FC236}">
                <a16:creationId xmlns:a16="http://schemas.microsoft.com/office/drawing/2014/main" xmlns="" id="{D7F9A354-1F14-44DB-81AF-2FFB2304A5A0}"/>
              </a:ext>
            </a:extLst>
          </p:cNvPr>
          <p:cNvSpPr txBox="1">
            <a:spLocks/>
          </p:cNvSpPr>
          <p:nvPr/>
        </p:nvSpPr>
        <p:spPr>
          <a:xfrm>
            <a:off x="942458" y="1902767"/>
            <a:ext cx="2349382" cy="39820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라플라시안</a:t>
            </a:r>
            <a:endParaRPr lang="ko-KR" alt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부제목 2">
            <a:extLst>
              <a:ext uri="{FF2B5EF4-FFF2-40B4-BE49-F238E27FC236}">
                <a16:creationId xmlns:a16="http://schemas.microsoft.com/office/drawing/2014/main" xmlns="" id="{ECC69D34-AD52-4B78-89AB-2ADD8361D228}"/>
              </a:ext>
            </a:extLst>
          </p:cNvPr>
          <p:cNvSpPr txBox="1">
            <a:spLocks/>
          </p:cNvSpPr>
          <p:nvPr/>
        </p:nvSpPr>
        <p:spPr>
          <a:xfrm>
            <a:off x="942458" y="3825220"/>
            <a:ext cx="1776966" cy="3692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핵심 알고리즘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1507846" y="1269720"/>
            <a:ext cx="121065" cy="327411"/>
            <a:chOff x="2475296" y="1226051"/>
            <a:chExt cx="192096" cy="519507"/>
          </a:xfrm>
        </p:grpSpPr>
        <p:sp>
          <p:nvSpPr>
            <p:cNvPr id="30" name="타원 29"/>
            <p:cNvSpPr/>
            <p:nvPr/>
          </p:nvSpPr>
          <p:spPr>
            <a:xfrm>
              <a:off x="2475296" y="1226051"/>
              <a:ext cx="192096" cy="1920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2475296" y="1553462"/>
              <a:ext cx="192096" cy="1920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cxnSp>
        <p:nvCxnSpPr>
          <p:cNvPr id="32" name="직선 연결선 31"/>
          <p:cNvCxnSpPr/>
          <p:nvPr/>
        </p:nvCxnSpPr>
        <p:spPr>
          <a:xfrm>
            <a:off x="1055686" y="2218929"/>
            <a:ext cx="2236154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049487" y="4149725"/>
            <a:ext cx="1776966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부제목 2">
            <a:extLst>
              <a:ext uri="{FF2B5EF4-FFF2-40B4-BE49-F238E27FC236}">
                <a16:creationId xmlns:a16="http://schemas.microsoft.com/office/drawing/2014/main" xmlns="" id="{14241E43-02BF-4B6E-90FB-AFD90C516810}"/>
              </a:ext>
            </a:extLst>
          </p:cNvPr>
          <p:cNvSpPr txBox="1">
            <a:spLocks/>
          </p:cNvSpPr>
          <p:nvPr/>
        </p:nvSpPr>
        <p:spPr>
          <a:xfrm>
            <a:off x="942458" y="2272339"/>
            <a:ext cx="2725302" cy="50467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차 미분과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차 미분 </a:t>
            </a:r>
            <a:r>
              <a:rPr lang="ko-KR" altLang="en-US" sz="1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라플라시안</a:t>
            </a: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회선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마스크 이용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A433BF82-CB59-4BB0-B017-B36A3F809B6A}"/>
              </a:ext>
            </a:extLst>
          </p:cNvPr>
          <p:cNvSpPr txBox="1"/>
          <p:nvPr/>
        </p:nvSpPr>
        <p:spPr>
          <a:xfrm>
            <a:off x="1745397" y="4422896"/>
            <a:ext cx="196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A433BF82-CB59-4BB0-B017-B36A3F809B6A}"/>
              </a:ext>
            </a:extLst>
          </p:cNvPr>
          <p:cNvSpPr txBox="1"/>
          <p:nvPr/>
        </p:nvSpPr>
        <p:spPr>
          <a:xfrm>
            <a:off x="2889486" y="4422896"/>
            <a:ext cx="196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72D95CF-9BF2-4FE4-A95E-D9C261B559B2}"/>
              </a:ext>
            </a:extLst>
          </p:cNvPr>
          <p:cNvSpPr txBox="1"/>
          <p:nvPr/>
        </p:nvSpPr>
        <p:spPr>
          <a:xfrm>
            <a:off x="5572746" y="6358538"/>
            <a:ext cx="1132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24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30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44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A02878A-825C-4FE4-8588-B526B32CB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286" y="1592263"/>
            <a:ext cx="6767389" cy="4310066"/>
          </a:xfrm>
          <a:prstGeom prst="rect">
            <a:avLst/>
          </a:prstGeom>
        </p:spPr>
      </p:pic>
      <p:sp>
        <p:nvSpPr>
          <p:cNvPr id="38" name="부제목 2">
            <a:extLst>
              <a:ext uri="{FF2B5EF4-FFF2-40B4-BE49-F238E27FC236}">
                <a16:creationId xmlns:a16="http://schemas.microsoft.com/office/drawing/2014/main" xmlns="" id="{9B92361C-ED3E-4B2C-86C7-A7D292CCCE0A}"/>
              </a:ext>
            </a:extLst>
          </p:cNvPr>
          <p:cNvSpPr txBox="1">
            <a:spLocks/>
          </p:cNvSpPr>
          <p:nvPr/>
        </p:nvSpPr>
        <p:spPr>
          <a:xfrm>
            <a:off x="-4101514" y="-39633"/>
            <a:ext cx="3850420" cy="18157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73A5D74-664D-4CC0-895F-A27FE85DE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78" y="4390173"/>
            <a:ext cx="2377983" cy="151907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14266C9A-A668-4C94-8BEC-C796FCEBE0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1500" y="5358545"/>
            <a:ext cx="2596399" cy="85700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642B7853-CE86-42A1-A0EE-0295B38CB352}"/>
              </a:ext>
            </a:extLst>
          </p:cNvPr>
          <p:cNvGrpSpPr/>
          <p:nvPr/>
        </p:nvGrpSpPr>
        <p:grpSpPr>
          <a:xfrm>
            <a:off x="9318241" y="1132519"/>
            <a:ext cx="2016635" cy="1828134"/>
            <a:chOff x="4096915" y="1527465"/>
            <a:chExt cx="2016635" cy="182813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xmlns="" id="{313175BC-E771-4ABE-B75D-4075E0651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96915" y="1527465"/>
              <a:ext cx="2016635" cy="1828134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73A25F18-7710-41F1-81C1-470F3C8A7B80}"/>
                </a:ext>
              </a:extLst>
            </p:cNvPr>
            <p:cNvSpPr/>
            <p:nvPr/>
          </p:nvSpPr>
          <p:spPr>
            <a:xfrm>
              <a:off x="4236573" y="2451009"/>
              <a:ext cx="1708951" cy="278155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57150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19" name="부제목 2">
            <a:extLst>
              <a:ext uri="{FF2B5EF4-FFF2-40B4-BE49-F238E27FC236}">
                <a16:creationId xmlns:a16="http://schemas.microsoft.com/office/drawing/2014/main" xmlns="" id="{DD59CBDE-136F-433C-8D80-98C1989CBA07}"/>
              </a:ext>
            </a:extLst>
          </p:cNvPr>
          <p:cNvSpPr txBox="1">
            <a:spLocks/>
          </p:cNvSpPr>
          <p:nvPr/>
        </p:nvSpPr>
        <p:spPr>
          <a:xfrm>
            <a:off x="583906" y="615951"/>
            <a:ext cx="2992414" cy="5635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경계선 추</a:t>
            </a:r>
            <a:r>
              <a:rPr lang="ko-KR" altLang="en-US" b="1" dirty="0">
                <a:solidFill>
                  <a:schemeClr val="bg1"/>
                </a:solidFill>
              </a:rPr>
              <a:t>출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기능 </a:t>
            </a:r>
            <a:r>
              <a:rPr lang="en-US" altLang="ko-KR" b="1" dirty="0" smtClean="0">
                <a:solidFill>
                  <a:schemeClr val="bg1"/>
                </a:solidFill>
              </a:rPr>
              <a:t/>
            </a:r>
            <a:br>
              <a:rPr lang="en-US" altLang="ko-KR" b="1" dirty="0" smtClean="0">
                <a:solidFill>
                  <a:schemeClr val="bg1"/>
                </a:solidFill>
              </a:rPr>
            </a:br>
            <a:r>
              <a:rPr lang="ko-KR" altLang="en-US" b="1" dirty="0" smtClean="0">
                <a:solidFill>
                  <a:schemeClr val="bg1"/>
                </a:solidFill>
              </a:rPr>
              <a:t>구현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부제목 2">
            <a:extLst>
              <a:ext uri="{FF2B5EF4-FFF2-40B4-BE49-F238E27FC236}">
                <a16:creationId xmlns:a16="http://schemas.microsoft.com/office/drawing/2014/main" xmlns="" id="{D7F9A354-1F14-44DB-81AF-2FFB2304A5A0}"/>
              </a:ext>
            </a:extLst>
          </p:cNvPr>
          <p:cNvSpPr txBox="1">
            <a:spLocks/>
          </p:cNvSpPr>
          <p:nvPr/>
        </p:nvSpPr>
        <p:spPr>
          <a:xfrm>
            <a:off x="942458" y="1707695"/>
            <a:ext cx="2349382" cy="39820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DoG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(Difference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Gaussians)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부제목 2">
            <a:extLst>
              <a:ext uri="{FF2B5EF4-FFF2-40B4-BE49-F238E27FC236}">
                <a16:creationId xmlns:a16="http://schemas.microsoft.com/office/drawing/2014/main" xmlns="" id="{ECC69D34-AD52-4B78-89AB-2ADD8361D228}"/>
              </a:ext>
            </a:extLst>
          </p:cNvPr>
          <p:cNvSpPr txBox="1">
            <a:spLocks/>
          </p:cNvSpPr>
          <p:nvPr/>
        </p:nvSpPr>
        <p:spPr>
          <a:xfrm>
            <a:off x="942458" y="3825220"/>
            <a:ext cx="1776966" cy="3692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핵심 알고리즘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1507846" y="1269720"/>
            <a:ext cx="121065" cy="327411"/>
            <a:chOff x="2475296" y="1226051"/>
            <a:chExt cx="192096" cy="519507"/>
          </a:xfrm>
        </p:grpSpPr>
        <p:sp>
          <p:nvSpPr>
            <p:cNvPr id="26" name="타원 25"/>
            <p:cNvSpPr/>
            <p:nvPr/>
          </p:nvSpPr>
          <p:spPr>
            <a:xfrm>
              <a:off x="2475296" y="1226051"/>
              <a:ext cx="192096" cy="1920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2475296" y="1553462"/>
              <a:ext cx="192096" cy="1920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1055686" y="2218929"/>
            <a:ext cx="2236154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1049487" y="4149725"/>
            <a:ext cx="1776966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부제목 2">
            <a:extLst>
              <a:ext uri="{FF2B5EF4-FFF2-40B4-BE49-F238E27FC236}">
                <a16:creationId xmlns:a16="http://schemas.microsoft.com/office/drawing/2014/main" xmlns="" id="{14241E43-02BF-4B6E-90FB-AFD90C516810}"/>
              </a:ext>
            </a:extLst>
          </p:cNvPr>
          <p:cNvSpPr txBox="1">
            <a:spLocks/>
          </p:cNvSpPr>
          <p:nvPr/>
        </p:nvSpPr>
        <p:spPr>
          <a:xfrm>
            <a:off x="942458" y="2272339"/>
            <a:ext cx="2725302" cy="50467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각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가우시안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연산에 분산 값을 </a:t>
            </a: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서로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다르게 주어 이 차를 이용해 </a:t>
            </a: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에지</a:t>
            </a: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(edge)</a:t>
            </a: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맵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을 구함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A72D95CF-9BF2-4FE4-A95E-D9C261B559B2}"/>
              </a:ext>
            </a:extLst>
          </p:cNvPr>
          <p:cNvSpPr txBox="1"/>
          <p:nvPr/>
        </p:nvSpPr>
        <p:spPr>
          <a:xfrm>
            <a:off x="5572746" y="6358538"/>
            <a:ext cx="1132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25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30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784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479D485-7CD1-4037-9AB6-F06F70730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346" y="1608941"/>
            <a:ext cx="6866329" cy="3580921"/>
          </a:xfrm>
          <a:prstGeom prst="rect">
            <a:avLst/>
          </a:prstGeom>
        </p:spPr>
      </p:pic>
      <p:sp>
        <p:nvSpPr>
          <p:cNvPr id="21" name="부제목 2">
            <a:extLst>
              <a:ext uri="{FF2B5EF4-FFF2-40B4-BE49-F238E27FC236}">
                <a16:creationId xmlns:a16="http://schemas.microsoft.com/office/drawing/2014/main" xmlns="" id="{D7F9A354-1F14-44DB-81AF-2FFB2304A5A0}"/>
              </a:ext>
            </a:extLst>
          </p:cNvPr>
          <p:cNvSpPr txBox="1">
            <a:spLocks/>
          </p:cNvSpPr>
          <p:nvPr/>
        </p:nvSpPr>
        <p:spPr>
          <a:xfrm>
            <a:off x="-4632689" y="557381"/>
            <a:ext cx="3850420" cy="5635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2000" dirty="0"/>
          </a:p>
        </p:txBody>
      </p:sp>
      <p:sp>
        <p:nvSpPr>
          <p:cNvPr id="38" name="부제목 2">
            <a:extLst>
              <a:ext uri="{FF2B5EF4-FFF2-40B4-BE49-F238E27FC236}">
                <a16:creationId xmlns:a16="http://schemas.microsoft.com/office/drawing/2014/main" xmlns="" id="{9B92361C-ED3E-4B2C-86C7-A7D292CCCE0A}"/>
              </a:ext>
            </a:extLst>
          </p:cNvPr>
          <p:cNvSpPr txBox="1">
            <a:spLocks/>
          </p:cNvSpPr>
          <p:nvPr/>
        </p:nvSpPr>
        <p:spPr>
          <a:xfrm>
            <a:off x="-4570773" y="950590"/>
            <a:ext cx="3850420" cy="18157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ko-KR" altLang="en-US" sz="14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14266C9A-A668-4C94-8BEC-C796FCEBE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500" y="5358545"/>
            <a:ext cx="2596399" cy="85700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5CEF9ED3-F68F-4BE0-84B4-1F17D4D18B64}"/>
              </a:ext>
            </a:extLst>
          </p:cNvPr>
          <p:cNvGrpSpPr/>
          <p:nvPr/>
        </p:nvGrpSpPr>
        <p:grpSpPr>
          <a:xfrm>
            <a:off x="8611292" y="1161267"/>
            <a:ext cx="2302332" cy="2022471"/>
            <a:chOff x="3824343" y="1112176"/>
            <a:chExt cx="2748141" cy="2322573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xmlns="" id="{FFF4ED39-FBC7-418F-9B50-6C7D32898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24343" y="1112176"/>
              <a:ext cx="2748141" cy="2322573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73A25F18-7710-41F1-81C1-470F3C8A7B80}"/>
                </a:ext>
              </a:extLst>
            </p:cNvPr>
            <p:cNvSpPr/>
            <p:nvPr/>
          </p:nvSpPr>
          <p:spPr>
            <a:xfrm>
              <a:off x="3883034" y="2424010"/>
              <a:ext cx="2502075" cy="370225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57150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14" name="부제목 2">
            <a:extLst>
              <a:ext uri="{FF2B5EF4-FFF2-40B4-BE49-F238E27FC236}">
                <a16:creationId xmlns:a16="http://schemas.microsoft.com/office/drawing/2014/main" xmlns="" id="{DD59CBDE-136F-433C-8D80-98C1989CBA07}"/>
              </a:ext>
            </a:extLst>
          </p:cNvPr>
          <p:cNvSpPr txBox="1">
            <a:spLocks/>
          </p:cNvSpPr>
          <p:nvPr/>
        </p:nvSpPr>
        <p:spPr>
          <a:xfrm>
            <a:off x="583906" y="615951"/>
            <a:ext cx="2992414" cy="5635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경계선 추</a:t>
            </a:r>
            <a:r>
              <a:rPr lang="ko-KR" altLang="en-US" b="1" dirty="0">
                <a:solidFill>
                  <a:schemeClr val="bg1"/>
                </a:solidFill>
              </a:rPr>
              <a:t>출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기능 </a:t>
            </a:r>
            <a:r>
              <a:rPr lang="en-US" altLang="ko-KR" b="1" dirty="0" smtClean="0">
                <a:solidFill>
                  <a:schemeClr val="bg1"/>
                </a:solidFill>
              </a:rPr>
              <a:t/>
            </a:r>
            <a:br>
              <a:rPr lang="en-US" altLang="ko-KR" b="1" dirty="0" smtClean="0">
                <a:solidFill>
                  <a:schemeClr val="bg1"/>
                </a:solidFill>
              </a:rPr>
            </a:br>
            <a:r>
              <a:rPr lang="ko-KR" altLang="en-US" b="1" dirty="0" smtClean="0">
                <a:solidFill>
                  <a:schemeClr val="bg1"/>
                </a:solidFill>
              </a:rPr>
              <a:t>구현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xmlns="" id="{D7F9A354-1F14-44DB-81AF-2FFB2304A5A0}"/>
              </a:ext>
            </a:extLst>
          </p:cNvPr>
          <p:cNvSpPr txBox="1">
            <a:spLocks/>
          </p:cNvSpPr>
          <p:nvPr/>
        </p:nvSpPr>
        <p:spPr>
          <a:xfrm>
            <a:off x="942458" y="1921055"/>
            <a:ext cx="837574" cy="29179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Prewitt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xmlns="" id="{ECC69D34-AD52-4B78-89AB-2ADD8361D228}"/>
              </a:ext>
            </a:extLst>
          </p:cNvPr>
          <p:cNvSpPr txBox="1">
            <a:spLocks/>
          </p:cNvSpPr>
          <p:nvPr/>
        </p:nvSpPr>
        <p:spPr>
          <a:xfrm>
            <a:off x="942458" y="3825220"/>
            <a:ext cx="1776966" cy="3692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핵심 알고리즘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1507846" y="1269720"/>
            <a:ext cx="121065" cy="327411"/>
            <a:chOff x="2475296" y="1226051"/>
            <a:chExt cx="192096" cy="519507"/>
          </a:xfrm>
        </p:grpSpPr>
        <p:sp>
          <p:nvSpPr>
            <p:cNvPr id="22" name="타원 21"/>
            <p:cNvSpPr/>
            <p:nvPr/>
          </p:nvSpPr>
          <p:spPr>
            <a:xfrm>
              <a:off x="2475296" y="1226051"/>
              <a:ext cx="192096" cy="1920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2475296" y="1553462"/>
              <a:ext cx="192096" cy="1920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직선 연결선 23"/>
          <p:cNvCxnSpPr/>
          <p:nvPr/>
        </p:nvCxnSpPr>
        <p:spPr>
          <a:xfrm>
            <a:off x="1055686" y="2218929"/>
            <a:ext cx="2236154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1049487" y="4149725"/>
            <a:ext cx="1776966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부제목 2">
            <a:extLst>
              <a:ext uri="{FF2B5EF4-FFF2-40B4-BE49-F238E27FC236}">
                <a16:creationId xmlns:a16="http://schemas.microsoft.com/office/drawing/2014/main" xmlns="" id="{14241E43-02BF-4B6E-90FB-AFD90C516810}"/>
              </a:ext>
            </a:extLst>
          </p:cNvPr>
          <p:cNvSpPr txBox="1">
            <a:spLocks/>
          </p:cNvSpPr>
          <p:nvPr/>
        </p:nvSpPr>
        <p:spPr>
          <a:xfrm>
            <a:off x="942458" y="2272339"/>
            <a:ext cx="2725302" cy="50467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차 미분 연산을 영역처리 기법의 </a:t>
            </a: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회선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처리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357" y="4272447"/>
            <a:ext cx="1419225" cy="194310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72D95CF-9BF2-4FE4-A95E-D9C261B559B2}"/>
              </a:ext>
            </a:extLst>
          </p:cNvPr>
          <p:cNvSpPr txBox="1"/>
          <p:nvPr/>
        </p:nvSpPr>
        <p:spPr>
          <a:xfrm>
            <a:off x="5572746" y="6358538"/>
            <a:ext cx="1132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26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30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223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911452" y="605793"/>
            <a:ext cx="6319520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b="1" dirty="0" err="1" smtClean="0">
                <a:solidFill>
                  <a:schemeClr val="bg1"/>
                </a:solidFill>
              </a:rPr>
              <a:t>입력값에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 따른 효과 적용</a:t>
            </a:r>
            <a:r>
              <a:rPr lang="en-US" altLang="ko-KR" sz="3200" b="1" dirty="0" smtClean="0">
                <a:solidFill>
                  <a:schemeClr val="bg1"/>
                </a:solidFill>
              </a:rPr>
              <a:t/>
            </a:r>
            <a:br>
              <a:rPr lang="en-US" altLang="ko-KR" sz="3200" b="1" dirty="0" smtClean="0">
                <a:solidFill>
                  <a:schemeClr val="bg1"/>
                </a:solidFill>
              </a:rPr>
            </a:br>
            <a:r>
              <a:rPr lang="ko-KR" altLang="en-US" sz="3200" b="1" dirty="0" smtClean="0">
                <a:solidFill>
                  <a:schemeClr val="bg1"/>
                </a:solidFill>
              </a:rPr>
              <a:t>기능 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xmlns="" id="{D7F9A354-1F14-44DB-81AF-2FFB2304A5A0}"/>
              </a:ext>
            </a:extLst>
          </p:cNvPr>
          <p:cNvSpPr txBox="1">
            <a:spLocks/>
          </p:cNvSpPr>
          <p:nvPr/>
        </p:nvSpPr>
        <p:spPr>
          <a:xfrm>
            <a:off x="2203892" y="1307172"/>
            <a:ext cx="1514668" cy="48094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1"/>
                </a:solidFill>
              </a:rPr>
              <a:t>Blurring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115BB26-4594-4184-9711-7DA20A8062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24"/>
          <a:stretch/>
        </p:blipFill>
        <p:spPr>
          <a:xfrm>
            <a:off x="1703006" y="2718602"/>
            <a:ext cx="6048465" cy="31036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670C1D3-3095-45EE-AE88-40020A032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9654" y="2749848"/>
            <a:ext cx="3048975" cy="307238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9AC52398-6681-4E9E-B3CD-5282C9B64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952" y="6062271"/>
            <a:ext cx="8916644" cy="25721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0794DF1C-0347-497E-825E-1B73A2FA25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5797" y="2153248"/>
            <a:ext cx="1876687" cy="323895"/>
          </a:xfrm>
          <a:prstGeom prst="rect">
            <a:avLst/>
          </a:prstGeom>
          <a:ln>
            <a:solidFill>
              <a:srgbClr val="FF9999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93037623-40C8-4662-ABA3-906415C17A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2419" y="2137974"/>
            <a:ext cx="1867161" cy="323895"/>
          </a:xfrm>
          <a:prstGeom prst="rect">
            <a:avLst/>
          </a:prstGeom>
          <a:ln>
            <a:solidFill>
              <a:srgbClr val="FF9999"/>
            </a:solidFill>
          </a:ln>
        </p:spPr>
      </p:pic>
      <p:sp>
        <p:nvSpPr>
          <p:cNvPr id="28" name="부제목 2">
            <a:extLst>
              <a:ext uri="{FF2B5EF4-FFF2-40B4-BE49-F238E27FC236}">
                <a16:creationId xmlns:a16="http://schemas.microsoft.com/office/drawing/2014/main" xmlns="" id="{4C7B2730-28E8-49E5-B8EA-91D1DB5DDB31}"/>
              </a:ext>
            </a:extLst>
          </p:cNvPr>
          <p:cNvSpPr txBox="1">
            <a:spLocks/>
          </p:cNvSpPr>
          <p:nvPr/>
        </p:nvSpPr>
        <p:spPr>
          <a:xfrm>
            <a:off x="2456283" y="2137974"/>
            <a:ext cx="1687334" cy="43156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>
                <a:solidFill>
                  <a:schemeClr val="bg1"/>
                </a:solidFill>
              </a:rPr>
              <a:t>원본 이미지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1957462" y="1347862"/>
            <a:ext cx="118246" cy="319787"/>
            <a:chOff x="5142603" y="1047942"/>
            <a:chExt cx="192096" cy="519507"/>
          </a:xfrm>
        </p:grpSpPr>
        <p:sp>
          <p:nvSpPr>
            <p:cNvPr id="14" name="타원 13"/>
            <p:cNvSpPr/>
            <p:nvPr/>
          </p:nvSpPr>
          <p:spPr>
            <a:xfrm>
              <a:off x="5142603" y="1047942"/>
              <a:ext cx="192096" cy="1920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5142603" y="1375353"/>
              <a:ext cx="192096" cy="1920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72D95CF-9BF2-4FE4-A95E-D9C261B559B2}"/>
              </a:ext>
            </a:extLst>
          </p:cNvPr>
          <p:cNvSpPr txBox="1"/>
          <p:nvPr/>
        </p:nvSpPr>
        <p:spPr>
          <a:xfrm>
            <a:off x="5572746" y="6358538"/>
            <a:ext cx="1132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27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30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45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8353EF2-326E-45ED-8717-22374EFB1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901" y="2783538"/>
            <a:ext cx="2769175" cy="27532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D080C9B-DC61-4F1A-AAE7-A4F7BE98F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351" y="2783538"/>
            <a:ext cx="2742704" cy="27532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85E700F5-9628-4215-9BE1-BD9552A4D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3439" y="2110649"/>
            <a:ext cx="2000529" cy="352474"/>
          </a:xfrm>
          <a:prstGeom prst="rect">
            <a:avLst/>
          </a:prstGeom>
          <a:ln>
            <a:solidFill>
              <a:srgbClr val="FF9999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F77481F0-1158-45C9-A017-737192B61E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2650" y="2824666"/>
            <a:ext cx="2613875" cy="267103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33EB3C84-2AFD-4570-922D-3B4F081FD9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4559" y="2110649"/>
            <a:ext cx="2010056" cy="333422"/>
          </a:xfrm>
          <a:prstGeom prst="rect">
            <a:avLst/>
          </a:prstGeom>
          <a:ln>
            <a:solidFill>
              <a:srgbClr val="FF9999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B0F4AD17-DC7E-494D-B761-415D9B7DFE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688" y="6027603"/>
            <a:ext cx="10196031" cy="25149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</p:pic>
      <p:sp>
        <p:nvSpPr>
          <p:cNvPr id="12" name="부제목 2">
            <a:extLst>
              <a:ext uri="{FF2B5EF4-FFF2-40B4-BE49-F238E27FC236}">
                <a16:creationId xmlns:a16="http://schemas.microsoft.com/office/drawing/2014/main" xmlns="" id="{4C7B2730-28E8-49E5-B8EA-91D1DB5DDB31}"/>
              </a:ext>
            </a:extLst>
          </p:cNvPr>
          <p:cNvSpPr txBox="1">
            <a:spLocks/>
          </p:cNvSpPr>
          <p:nvPr/>
        </p:nvSpPr>
        <p:spPr>
          <a:xfrm>
            <a:off x="2380219" y="2110649"/>
            <a:ext cx="1488539" cy="43156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>
                <a:solidFill>
                  <a:schemeClr val="bg1"/>
                </a:solidFill>
              </a:rPr>
              <a:t>원본 이미지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1452" y="605793"/>
            <a:ext cx="6319520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b="1" dirty="0" err="1" smtClean="0">
                <a:solidFill>
                  <a:schemeClr val="bg1"/>
                </a:solidFill>
              </a:rPr>
              <a:t>입력값에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 따른 효과 적용</a:t>
            </a:r>
            <a:r>
              <a:rPr lang="en-US" altLang="ko-KR" sz="3200" b="1" dirty="0" smtClean="0">
                <a:solidFill>
                  <a:schemeClr val="bg1"/>
                </a:solidFill>
              </a:rPr>
              <a:t/>
            </a:r>
            <a:br>
              <a:rPr lang="en-US" altLang="ko-KR" sz="3200" b="1" dirty="0" smtClean="0">
                <a:solidFill>
                  <a:schemeClr val="bg1"/>
                </a:solidFill>
              </a:rPr>
            </a:br>
            <a:r>
              <a:rPr lang="ko-KR" altLang="en-US" sz="3200" b="1" dirty="0" smtClean="0">
                <a:solidFill>
                  <a:schemeClr val="bg1"/>
                </a:solidFill>
              </a:rPr>
              <a:t>기능 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957462" y="1347862"/>
            <a:ext cx="118246" cy="319787"/>
            <a:chOff x="5142603" y="1047942"/>
            <a:chExt cx="192096" cy="519507"/>
          </a:xfrm>
        </p:grpSpPr>
        <p:sp>
          <p:nvSpPr>
            <p:cNvPr id="17" name="타원 16"/>
            <p:cNvSpPr/>
            <p:nvPr/>
          </p:nvSpPr>
          <p:spPr>
            <a:xfrm>
              <a:off x="5142603" y="1047942"/>
              <a:ext cx="192096" cy="1920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5142603" y="1375353"/>
              <a:ext cx="192096" cy="1920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23" name="부제목 2">
            <a:extLst>
              <a:ext uri="{FF2B5EF4-FFF2-40B4-BE49-F238E27FC236}">
                <a16:creationId xmlns:a16="http://schemas.microsoft.com/office/drawing/2014/main" xmlns="" id="{D7F9A354-1F14-44DB-81AF-2FFB2304A5A0}"/>
              </a:ext>
            </a:extLst>
          </p:cNvPr>
          <p:cNvSpPr txBox="1">
            <a:spLocks/>
          </p:cNvSpPr>
          <p:nvPr/>
        </p:nvSpPr>
        <p:spPr>
          <a:xfrm>
            <a:off x="2203892" y="1307172"/>
            <a:ext cx="1962994" cy="48094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solidFill>
                  <a:schemeClr val="bg1"/>
                </a:solidFill>
              </a:rPr>
              <a:t>Brightness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72D95CF-9BF2-4FE4-A95E-D9C261B559B2}"/>
              </a:ext>
            </a:extLst>
          </p:cNvPr>
          <p:cNvSpPr txBox="1"/>
          <p:nvPr/>
        </p:nvSpPr>
        <p:spPr>
          <a:xfrm>
            <a:off x="5572746" y="6358538"/>
            <a:ext cx="1132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28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30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379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4640457" y="1771518"/>
            <a:ext cx="5029200" cy="884187"/>
            <a:chOff x="8745584" y="1028700"/>
            <a:chExt cx="5029200" cy="884187"/>
          </a:xfrm>
        </p:grpSpPr>
        <p:grpSp>
          <p:nvGrpSpPr>
            <p:cNvPr id="31" name="그룹 1001"/>
            <p:cNvGrpSpPr/>
            <p:nvPr/>
          </p:nvGrpSpPr>
          <p:grpSpPr>
            <a:xfrm>
              <a:off x="8745584" y="1582007"/>
              <a:ext cx="4006132" cy="10255"/>
              <a:chOff x="938603" y="4802600"/>
              <a:chExt cx="4006132" cy="10255"/>
            </a:xfrm>
          </p:grpSpPr>
          <p:pic>
            <p:nvPicPr>
              <p:cNvPr id="3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0800000">
                <a:off x="938603" y="4802600"/>
                <a:ext cx="4006132" cy="10255"/>
              </a:xfrm>
              <a:prstGeom prst="rect">
                <a:avLst/>
              </a:prstGeom>
            </p:spPr>
          </p:pic>
        </p:grpSp>
        <p:sp>
          <p:nvSpPr>
            <p:cNvPr id="32" name="TextBox 31"/>
            <p:cNvSpPr txBox="1"/>
            <p:nvPr/>
          </p:nvSpPr>
          <p:spPr>
            <a:xfrm>
              <a:off x="8745584" y="1028700"/>
              <a:ext cx="502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Headline R" panose="02030504000101010101" pitchFamily="18" charset="-127"/>
                </a:rPr>
                <a:t>프로젝트 이름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Headline R" panose="02030504000101010101" pitchFamily="18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745584" y="1574333"/>
              <a:ext cx="5029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JavaScript 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영상 처리 프로그래밍</a:t>
              </a: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4607198" y="2906319"/>
            <a:ext cx="5029200" cy="884187"/>
            <a:chOff x="8745584" y="1028700"/>
            <a:chExt cx="5029200" cy="884187"/>
          </a:xfrm>
        </p:grpSpPr>
        <p:grpSp>
          <p:nvGrpSpPr>
            <p:cNvPr id="36" name="그룹 1001"/>
            <p:cNvGrpSpPr/>
            <p:nvPr/>
          </p:nvGrpSpPr>
          <p:grpSpPr>
            <a:xfrm>
              <a:off x="8745584" y="1582007"/>
              <a:ext cx="4006132" cy="10255"/>
              <a:chOff x="938603" y="4802600"/>
              <a:chExt cx="4006132" cy="10255"/>
            </a:xfrm>
          </p:grpSpPr>
          <p:pic>
            <p:nvPicPr>
              <p:cNvPr id="39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0800000">
                <a:off x="938603" y="4802600"/>
                <a:ext cx="4006132" cy="10255"/>
              </a:xfrm>
              <a:prstGeom prst="rect">
                <a:avLst/>
              </a:prstGeom>
            </p:spPr>
          </p:pic>
        </p:grpSp>
        <p:sp>
          <p:nvSpPr>
            <p:cNvPr id="37" name="TextBox 36"/>
            <p:cNvSpPr txBox="1"/>
            <p:nvPr/>
          </p:nvSpPr>
          <p:spPr>
            <a:xfrm>
              <a:off x="8745584" y="1028700"/>
              <a:ext cx="502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Headline R" panose="02030504000101010101" pitchFamily="18" charset="-127"/>
                </a:rPr>
                <a:t>프로젝트 제작 기간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Headline R" panose="02030504000101010101" pitchFamily="18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745584" y="1574333"/>
              <a:ext cx="5029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약 </a:t>
              </a:r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8</a:t>
              </a:r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일 소요 </a:t>
              </a:r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(3/21 ~ 3/30)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607197" y="4149725"/>
            <a:ext cx="5962191" cy="1130408"/>
            <a:chOff x="8745583" y="1028700"/>
            <a:chExt cx="5962191" cy="1130408"/>
          </a:xfrm>
        </p:grpSpPr>
        <p:grpSp>
          <p:nvGrpSpPr>
            <p:cNvPr id="41" name="그룹 1001"/>
            <p:cNvGrpSpPr/>
            <p:nvPr/>
          </p:nvGrpSpPr>
          <p:grpSpPr>
            <a:xfrm>
              <a:off x="8745584" y="1582007"/>
              <a:ext cx="4006132" cy="10255"/>
              <a:chOff x="938603" y="4802600"/>
              <a:chExt cx="4006132" cy="10255"/>
            </a:xfrm>
          </p:grpSpPr>
          <p:pic>
            <p:nvPicPr>
              <p:cNvPr id="4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0800000">
                <a:off x="938603" y="4802600"/>
                <a:ext cx="4006132" cy="10255"/>
              </a:xfrm>
              <a:prstGeom prst="rect">
                <a:avLst/>
              </a:prstGeom>
            </p:spPr>
          </p:pic>
        </p:grpSp>
        <p:sp>
          <p:nvSpPr>
            <p:cNvPr id="42" name="TextBox 41"/>
            <p:cNvSpPr txBox="1"/>
            <p:nvPr/>
          </p:nvSpPr>
          <p:spPr>
            <a:xfrm>
              <a:off x="8745584" y="1028700"/>
              <a:ext cx="502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Headline R" panose="02030504000101010101" pitchFamily="18" charset="-127"/>
                </a:rPr>
                <a:t>프로젝트 목적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Headline R" panose="0203050400010101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745583" y="1574333"/>
              <a:ext cx="59621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특정 영상처리 프로그램을</a:t>
              </a:r>
              <a:r>
                <a:rPr lang="ko-KR" altLang="en-US" sz="1600" dirty="0">
                  <a:solidFill>
                    <a:srgbClr val="424242"/>
                  </a:solidFill>
                </a:rPr>
                <a:t> </a:t>
              </a:r>
              <a:r>
                <a:rPr lang="ko-KR" altLang="en-US" sz="1600" dirty="0" smtClean="0">
                  <a:solidFill>
                    <a:srgbClr val="FF9999"/>
                  </a:solidFill>
                </a:rPr>
                <a:t>다운로드 </a:t>
              </a:r>
              <a:r>
                <a:rPr lang="ko-KR" altLang="en-US" sz="1600" dirty="0">
                  <a:solidFill>
                    <a:srgbClr val="424242"/>
                  </a:solidFill>
                </a:rPr>
                <a:t>하지 않고 웹 환경에서 </a:t>
              </a:r>
              <a:r>
                <a:rPr lang="en-US" altLang="ko-KR" sz="1600" dirty="0" smtClean="0">
                  <a:solidFill>
                    <a:srgbClr val="424242"/>
                  </a:solidFill>
                </a:rPr>
                <a:t/>
              </a:r>
              <a:br>
                <a:rPr lang="en-US" altLang="ko-KR" sz="1600" dirty="0" smtClean="0">
                  <a:solidFill>
                    <a:srgbClr val="424242"/>
                  </a:solidFill>
                </a:rPr>
              </a:br>
              <a:r>
                <a:rPr lang="ko-KR" altLang="en-US" sz="1600" dirty="0" smtClean="0">
                  <a:solidFill>
                    <a:srgbClr val="424242"/>
                  </a:solidFill>
                </a:rPr>
                <a:t>영상 </a:t>
              </a:r>
              <a:r>
                <a:rPr lang="ko-KR" altLang="en-US" sz="1600" dirty="0">
                  <a:solidFill>
                    <a:srgbClr val="424242"/>
                  </a:solidFill>
                </a:rPr>
                <a:t>처리 기능을 </a:t>
              </a:r>
              <a:r>
                <a:rPr lang="ko-KR" altLang="en-US" sz="1600" dirty="0">
                  <a:solidFill>
                    <a:srgbClr val="FF9999"/>
                  </a:solidFill>
                </a:rPr>
                <a:t>제공함으로써</a:t>
              </a:r>
              <a:r>
                <a:rPr lang="ko-KR" altLang="en-US" sz="1600" dirty="0">
                  <a:solidFill>
                    <a:srgbClr val="424242"/>
                  </a:solidFill>
                </a:rPr>
                <a:t> 사용자의 편의성을 개선</a:t>
              </a:r>
              <a:endParaRPr lang="ko-KR" altLang="en-US" sz="2400" dirty="0"/>
            </a:p>
          </p:txBody>
        </p:sp>
      </p:grpSp>
      <p:sp>
        <p:nvSpPr>
          <p:cNvPr id="8" name="부제목 2">
            <a:extLst>
              <a:ext uri="{FF2B5EF4-FFF2-40B4-BE49-F238E27FC236}">
                <a16:creationId xmlns:a16="http://schemas.microsoft.com/office/drawing/2014/main" xmlns="" id="{DD59CBDE-136F-433C-8D80-98C1989CBA07}"/>
              </a:ext>
            </a:extLst>
          </p:cNvPr>
          <p:cNvSpPr txBox="1">
            <a:spLocks/>
          </p:cNvSpPr>
          <p:nvPr/>
        </p:nvSpPr>
        <p:spPr>
          <a:xfrm>
            <a:off x="938165" y="1546442"/>
            <a:ext cx="2615814" cy="5635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4000" b="1" dirty="0">
                <a:solidFill>
                  <a:schemeClr val="bg1"/>
                </a:solidFill>
              </a:rPr>
              <a:t>프로젝트 소개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2219177" y="2184640"/>
            <a:ext cx="158480" cy="396035"/>
            <a:chOff x="2722524" y="1763389"/>
            <a:chExt cx="198120" cy="495095"/>
          </a:xfrm>
        </p:grpSpPr>
        <p:sp>
          <p:nvSpPr>
            <p:cNvPr id="47" name="타원 46"/>
            <p:cNvSpPr/>
            <p:nvPr/>
          </p:nvSpPr>
          <p:spPr>
            <a:xfrm>
              <a:off x="2722524" y="1763389"/>
              <a:ext cx="198120" cy="198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2722524" y="2060364"/>
              <a:ext cx="198120" cy="198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A72D95CF-9BF2-4FE4-A95E-D9C261B559B2}"/>
              </a:ext>
            </a:extLst>
          </p:cNvPr>
          <p:cNvSpPr txBox="1"/>
          <p:nvPr/>
        </p:nvSpPr>
        <p:spPr>
          <a:xfrm>
            <a:off x="5664187" y="6358538"/>
            <a:ext cx="979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30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10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2">
            <a:extLst>
              <a:ext uri="{FF2B5EF4-FFF2-40B4-BE49-F238E27FC236}">
                <a16:creationId xmlns:a16="http://schemas.microsoft.com/office/drawing/2014/main" xmlns="" id="{DD59CBDE-136F-433C-8D80-98C1989CBA07}"/>
              </a:ext>
            </a:extLst>
          </p:cNvPr>
          <p:cNvSpPr txBox="1">
            <a:spLocks/>
          </p:cNvSpPr>
          <p:nvPr/>
        </p:nvSpPr>
        <p:spPr>
          <a:xfrm>
            <a:off x="-4138317" y="-1225381"/>
            <a:ext cx="5994400" cy="5635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/>
              <a:t>기능</a:t>
            </a:r>
            <a:r>
              <a:rPr lang="en-US" altLang="ko-KR" sz="2400" dirty="0"/>
              <a:t>- </a:t>
            </a:r>
            <a:r>
              <a:rPr lang="ko-KR" altLang="en-US" sz="2400" dirty="0" err="1"/>
              <a:t>입력값에</a:t>
            </a:r>
            <a:r>
              <a:rPr lang="ko-KR" altLang="en-US" sz="2400" dirty="0"/>
              <a:t>  따른 효과</a:t>
            </a: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xmlns="" id="{D7F9A354-1F14-44DB-81AF-2FFB2304A5A0}"/>
              </a:ext>
            </a:extLst>
          </p:cNvPr>
          <p:cNvSpPr txBox="1">
            <a:spLocks/>
          </p:cNvSpPr>
          <p:nvPr/>
        </p:nvSpPr>
        <p:spPr>
          <a:xfrm>
            <a:off x="-3832294" y="-661819"/>
            <a:ext cx="3850420" cy="5635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/>
              <a:t>밝기 조절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E44FF89-1A3F-4A6E-839C-B5917B452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304" y="3819660"/>
            <a:ext cx="1693530" cy="17358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348C704-AB7D-4A4B-B505-CCFEC693D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148" y="2789146"/>
            <a:ext cx="2343401" cy="26797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63903DD-C347-4842-908D-D813D6A99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0285" y="2129468"/>
            <a:ext cx="1857791" cy="333001"/>
          </a:xfrm>
          <a:prstGeom prst="rect">
            <a:avLst/>
          </a:prstGeom>
          <a:ln>
            <a:solidFill>
              <a:srgbClr val="FF9999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41D56FB5-D291-4852-AE13-FF9BD37D39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6589" y="2789146"/>
            <a:ext cx="2857582" cy="276638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169148EA-613E-49CB-A9F5-6E53A83FF4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6525" y="2148006"/>
            <a:ext cx="1769326" cy="296535"/>
          </a:xfrm>
          <a:prstGeom prst="rect">
            <a:avLst/>
          </a:prstGeom>
          <a:ln>
            <a:solidFill>
              <a:srgbClr val="FF9999"/>
            </a:solidFill>
          </a:ln>
        </p:spPr>
      </p:pic>
      <p:sp>
        <p:nvSpPr>
          <p:cNvPr id="24" name="부제목 2">
            <a:extLst>
              <a:ext uri="{FF2B5EF4-FFF2-40B4-BE49-F238E27FC236}">
                <a16:creationId xmlns:a16="http://schemas.microsoft.com/office/drawing/2014/main" xmlns="" id="{4C7B2730-28E8-49E5-B8EA-91D1DB5DDB31}"/>
              </a:ext>
            </a:extLst>
          </p:cNvPr>
          <p:cNvSpPr txBox="1">
            <a:spLocks/>
          </p:cNvSpPr>
          <p:nvPr/>
        </p:nvSpPr>
        <p:spPr>
          <a:xfrm>
            <a:off x="1783800" y="2191749"/>
            <a:ext cx="1488539" cy="43156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>
                <a:solidFill>
                  <a:schemeClr val="bg1"/>
                </a:solidFill>
              </a:rPr>
              <a:t>원본 이미지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11452" y="605793"/>
            <a:ext cx="6319520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b="1" dirty="0" err="1" smtClean="0">
                <a:solidFill>
                  <a:schemeClr val="bg1"/>
                </a:solidFill>
              </a:rPr>
              <a:t>입력값에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 따른 효과 적용</a:t>
            </a:r>
            <a:r>
              <a:rPr lang="en-US" altLang="ko-KR" sz="3200" b="1" dirty="0" smtClean="0">
                <a:solidFill>
                  <a:schemeClr val="bg1"/>
                </a:solidFill>
              </a:rPr>
              <a:t/>
            </a:r>
            <a:br>
              <a:rPr lang="en-US" altLang="ko-KR" sz="3200" b="1" dirty="0" smtClean="0">
                <a:solidFill>
                  <a:schemeClr val="bg1"/>
                </a:solidFill>
              </a:rPr>
            </a:br>
            <a:r>
              <a:rPr lang="ko-KR" altLang="en-US" sz="3200" b="1" dirty="0" smtClean="0">
                <a:solidFill>
                  <a:schemeClr val="bg1"/>
                </a:solidFill>
              </a:rPr>
              <a:t>기능 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957462" y="1347862"/>
            <a:ext cx="118246" cy="319787"/>
            <a:chOff x="5142603" y="1047942"/>
            <a:chExt cx="192096" cy="519507"/>
          </a:xfrm>
        </p:grpSpPr>
        <p:sp>
          <p:nvSpPr>
            <p:cNvPr id="27" name="타원 26"/>
            <p:cNvSpPr/>
            <p:nvPr/>
          </p:nvSpPr>
          <p:spPr>
            <a:xfrm>
              <a:off x="5142603" y="1047942"/>
              <a:ext cx="192096" cy="1920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5142603" y="1375353"/>
              <a:ext cx="192096" cy="1920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29" name="부제목 2">
            <a:extLst>
              <a:ext uri="{FF2B5EF4-FFF2-40B4-BE49-F238E27FC236}">
                <a16:creationId xmlns:a16="http://schemas.microsoft.com/office/drawing/2014/main" xmlns="" id="{D7F9A354-1F14-44DB-81AF-2FFB2304A5A0}"/>
              </a:ext>
            </a:extLst>
          </p:cNvPr>
          <p:cNvSpPr txBox="1">
            <a:spLocks/>
          </p:cNvSpPr>
          <p:nvPr/>
        </p:nvSpPr>
        <p:spPr>
          <a:xfrm>
            <a:off x="2203892" y="1307172"/>
            <a:ext cx="1962994" cy="48094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err="1" smtClean="0">
                <a:solidFill>
                  <a:schemeClr val="bg1"/>
                </a:solidFill>
              </a:rPr>
              <a:t>SIze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787" y="5989320"/>
            <a:ext cx="9593263" cy="22860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A72D95CF-9BF2-4FE4-A95E-D9C261B559B2}"/>
              </a:ext>
            </a:extLst>
          </p:cNvPr>
          <p:cNvSpPr txBox="1"/>
          <p:nvPr/>
        </p:nvSpPr>
        <p:spPr>
          <a:xfrm>
            <a:off x="5572746" y="6358538"/>
            <a:ext cx="1132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29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30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488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4566307" y="1642429"/>
            <a:ext cx="7485016" cy="2894349"/>
            <a:chOff x="8745584" y="4561499"/>
            <a:chExt cx="7485016" cy="2894349"/>
          </a:xfrm>
        </p:grpSpPr>
        <p:grpSp>
          <p:nvGrpSpPr>
            <p:cNvPr id="6" name="그룹 1001"/>
            <p:cNvGrpSpPr/>
            <p:nvPr/>
          </p:nvGrpSpPr>
          <p:grpSpPr>
            <a:xfrm>
              <a:off x="8745584" y="5303063"/>
              <a:ext cx="4006132" cy="10255"/>
              <a:chOff x="938603" y="5265991"/>
              <a:chExt cx="4006132" cy="10255"/>
            </a:xfrm>
          </p:grpSpPr>
          <p:pic>
            <p:nvPicPr>
              <p:cNvPr id="11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0800000">
                <a:off x="938603" y="5265991"/>
                <a:ext cx="4006132" cy="10255"/>
              </a:xfrm>
              <a:prstGeom prst="rect">
                <a:avLst/>
              </a:prstGeom>
            </p:spPr>
          </p:pic>
        </p:grpSp>
        <p:sp>
          <p:nvSpPr>
            <p:cNvPr id="7" name="TextBox 6"/>
            <p:cNvSpPr txBox="1"/>
            <p:nvPr/>
          </p:nvSpPr>
          <p:spPr>
            <a:xfrm>
              <a:off x="8745584" y="4561499"/>
              <a:ext cx="5029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adline R" panose="02030504000101010101" pitchFamily="18" charset="-127"/>
                  <a:ea typeface="Headline R" panose="02030504000101010101" pitchFamily="18" charset="-127"/>
                </a:rPr>
                <a:t>프로젝트의 향후 계획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eadline R" panose="02030504000101010101" pitchFamily="18" charset="-127"/>
                <a:ea typeface="Headline R" panose="0203050400010101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745584" y="5516856"/>
              <a:ext cx="748501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dobe 고딕 Std B" pitchFamily="34" charset="-127"/>
                  <a:ea typeface="Adobe 고딕 Std B" pitchFamily="34" charset="-127"/>
                </a:rPr>
                <a:t>현재 구현한 기능들을 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dobe 고딕 Std B" pitchFamily="34" charset="-127"/>
                  <a:ea typeface="Adobe 고딕 Std B" pitchFamily="34" charset="-127"/>
                </a:rPr>
                <a:t>향상</a:t>
              </a:r>
              <a:endPara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itchFamily="34" charset="-127"/>
                <a:ea typeface="Adobe 고딕 Std B" pitchFamily="34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dobe 고딕 Std B" pitchFamily="34" charset="-127"/>
                  <a:ea typeface="Adobe 고딕 Std B" pitchFamily="34" charset="-127"/>
                </a:rPr>
                <a:t>새로운 영상 처리 기능 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dobe 고딕 Std B" pitchFamily="34" charset="-127"/>
                  <a:ea typeface="Adobe 고딕 Std B" pitchFamily="34" charset="-127"/>
                </a:rPr>
                <a:t>추가</a:t>
              </a:r>
              <a:endPara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itchFamily="34" charset="-127"/>
                <a:ea typeface="Adobe 고딕 Std B" pitchFamily="34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dobe 고딕 Std B" pitchFamily="34" charset="-127"/>
                  <a:ea typeface="Adobe 고딕 Std B" pitchFamily="34" charset="-127"/>
                </a:rPr>
                <a:t>컬러 이미지를 직접 처리하는 기능 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dobe 고딕 Std B" pitchFamily="34" charset="-127"/>
                  <a:ea typeface="Adobe 고딕 Std B" pitchFamily="34" charset="-127"/>
                </a:rPr>
                <a:t>추가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itchFamily="34" charset="-127"/>
                <a:ea typeface="Adobe 고딕 Std B" pitchFamily="34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72D95CF-9BF2-4FE4-A95E-D9C261B559B2}"/>
              </a:ext>
            </a:extLst>
          </p:cNvPr>
          <p:cNvSpPr txBox="1"/>
          <p:nvPr/>
        </p:nvSpPr>
        <p:spPr>
          <a:xfrm>
            <a:off x="5572746" y="6358538"/>
            <a:ext cx="1132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30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30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947157" y="1623206"/>
            <a:ext cx="2361920" cy="563562"/>
            <a:chOff x="947157" y="1623206"/>
            <a:chExt cx="2361920" cy="563562"/>
          </a:xfrm>
        </p:grpSpPr>
        <p:sp>
          <p:nvSpPr>
            <p:cNvPr id="15" name="제목 1">
              <a:extLst>
                <a:ext uri="{FF2B5EF4-FFF2-40B4-BE49-F238E27FC236}">
                  <a16:creationId xmlns:a16="http://schemas.microsoft.com/office/drawing/2014/main" xmlns="" id="{0E9167B0-A3D2-45FB-9112-AB9B64D73367}"/>
                </a:ext>
              </a:extLst>
            </p:cNvPr>
            <p:cNvSpPr txBox="1">
              <a:spLocks/>
            </p:cNvSpPr>
            <p:nvPr/>
          </p:nvSpPr>
          <p:spPr>
            <a:xfrm>
              <a:off x="947157" y="1623206"/>
              <a:ext cx="2361920" cy="5635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1000"/>
                </a:spcBef>
              </a:pPr>
              <a:r>
                <a:rPr lang="en-US" altLang="ko-KR" sz="4000" b="1" kern="0" dirty="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Vision</a:t>
              </a:r>
              <a:endParaRPr lang="en-US" altLang="ko-KR" sz="4000" b="1" kern="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2570124" y="1679569"/>
              <a:ext cx="158480" cy="396035"/>
              <a:chOff x="2491740" y="1287780"/>
              <a:chExt cx="198120" cy="495095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2491740" y="1287780"/>
                <a:ext cx="198120" cy="1981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/>
              <p:cNvSpPr/>
              <p:nvPr/>
            </p:nvSpPr>
            <p:spPr>
              <a:xfrm>
                <a:off x="2491740" y="1584755"/>
                <a:ext cx="198120" cy="1981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79440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65706" y="600948"/>
            <a:ext cx="5909861" cy="5727365"/>
          </a:xfrm>
          <a:prstGeom prst="rect">
            <a:avLst/>
          </a:prstGeom>
          <a:solidFill>
            <a:srgbClr val="EFC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147890" y="5810883"/>
            <a:ext cx="3032549" cy="584769"/>
          </a:xfrm>
          <a:prstGeom prst="rect">
            <a:avLst/>
          </a:prstGeom>
        </p:spPr>
        <p:txBody>
          <a:bodyPr wrap="none" lIns="60954" tIns="30477" rIns="60954" bIns="30477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eadline R" panose="02030504000101010101" pitchFamily="18" charset="-127"/>
                <a:ea typeface="Headline R" panose="02030504000101010101" pitchFamily="18" charset="-127"/>
              </a:rPr>
              <a:t>Created by</a:t>
            </a:r>
            <a:b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eadline R" panose="02030504000101010101" pitchFamily="18" charset="-127"/>
                <a:ea typeface="Headline R" panose="02030504000101010101" pitchFamily="18" charset="-127"/>
              </a:rPr>
            </a:b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eadline R" panose="02030504000101010101" pitchFamily="18" charset="-127"/>
                <a:ea typeface="Headline R" panose="02030504000101010101" pitchFamily="18" charset="-127"/>
              </a:rPr>
              <a:t>	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adline R" panose="02030504000101010101" pitchFamily="18" charset="-127"/>
                <a:ea typeface="Headline R" panose="02030504000101010101" pitchFamily="18" charset="-127"/>
              </a:rPr>
              <a:t>Choi </a:t>
            </a:r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eadline R" panose="02030504000101010101" pitchFamily="18" charset="-127"/>
                <a:ea typeface="Headline R" panose="02030504000101010101" pitchFamily="18" charset="-127"/>
              </a:rPr>
              <a:t>jung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adline R" panose="02030504000101010101" pitchFamily="18" charset="-127"/>
                <a:ea typeface="Headline R" panose="02030504000101010101" pitchFamily="18" charset="-127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eadline R" panose="02030504000101010101" pitchFamily="18" charset="-127"/>
                <a:ea typeface="Headline R" panose="02030504000101010101" pitchFamily="18" charset="-127"/>
              </a:rPr>
              <a:t>Kyu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eadline R" panose="02030504000101010101" pitchFamily="18" charset="-127"/>
              <a:ea typeface="Headline R" panose="02030504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077415" y="2677233"/>
            <a:ext cx="3398580" cy="800219"/>
          </a:xfrm>
          <a:prstGeom prst="rect">
            <a:avLst/>
          </a:prstGeom>
        </p:spPr>
        <p:txBody>
          <a:bodyPr wrap="none" lIns="60954" tIns="30477" rIns="60954" bIns="30477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Headline R" panose="02030504000101010101" pitchFamily="18" charset="-127"/>
                <a:ea typeface="Headline R" panose="02030504000101010101" pitchFamily="18" charset="-127"/>
              </a:rPr>
              <a:t>감사합니다</a:t>
            </a:r>
            <a:r>
              <a:rPr lang="en-US" altLang="ko-KR" sz="4800" dirty="0">
                <a:solidFill>
                  <a:schemeClr val="bg1"/>
                </a:solidFill>
                <a:latin typeface="Headline R" panose="02030504000101010101" pitchFamily="18" charset="-127"/>
                <a:ea typeface="Headline R" panose="02030504000101010101" pitchFamily="18" charset="-127"/>
              </a:rPr>
              <a:t>.</a:t>
            </a:r>
            <a:endParaRPr lang="ko-KR" altLang="en-US" sz="4800" dirty="0">
              <a:solidFill>
                <a:schemeClr val="bg1"/>
              </a:solidFill>
              <a:latin typeface="Headline R" panose="02030504000101010101" pitchFamily="18" charset="-127"/>
              <a:ea typeface="Headline R" panose="02030504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37123" y="5764230"/>
            <a:ext cx="4279163" cy="307777"/>
          </a:xfrm>
          <a:prstGeom prst="rect">
            <a:avLst/>
          </a:prstGeom>
        </p:spPr>
        <p:txBody>
          <a:bodyPr wrap="none" lIns="60954" tIns="30477" rIns="60954" bIns="30477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Headline R" panose="02030504000101010101" pitchFamily="18" charset="-127"/>
                <a:ea typeface="Headline R" panose="02030504000101010101" pitchFamily="18" charset="-127"/>
              </a:rPr>
              <a:t>https://javakyu4030.tistory.com/</a:t>
            </a:r>
            <a:endParaRPr lang="ko-KR" altLang="en-US" sz="1600" dirty="0">
              <a:solidFill>
                <a:schemeClr val="bg1"/>
              </a:solidFill>
              <a:latin typeface="Headline R" panose="02030504000101010101" pitchFamily="18" charset="-127"/>
              <a:ea typeface="Headline R" panose="02030504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554290" y="4869068"/>
            <a:ext cx="1672680" cy="307777"/>
          </a:xfrm>
          <a:prstGeom prst="rect">
            <a:avLst/>
          </a:prstGeom>
        </p:spPr>
        <p:txBody>
          <a:bodyPr wrap="none" lIns="60954" tIns="30477" rIns="60954" bIns="30477">
            <a:spAutoFit/>
          </a:bodyPr>
          <a:lstStyle/>
          <a:p>
            <a:r>
              <a:rPr lang="en-US" altLang="ko-KR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Headline R" panose="02030504000101010101" pitchFamily="18" charset="-127"/>
                <a:ea typeface="Headline R" panose="02030504000101010101" pitchFamily="18" charset="-127"/>
              </a:rPr>
              <a:t>Tstory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eadline R" panose="02030504000101010101" pitchFamily="18" charset="-127"/>
                <a:ea typeface="Headline R" panose="02030504000101010101" pitchFamily="18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adline R" panose="02030504000101010101" pitchFamily="18" charset="-127"/>
                <a:ea typeface="Headline R" panose="02030504000101010101" pitchFamily="18" charset="-127"/>
              </a:rPr>
              <a:t>블로그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Headline R" panose="02030504000101010101" pitchFamily="18" charset="-127"/>
              <a:ea typeface="Headline R" panose="02030504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807135" y="1319367"/>
            <a:ext cx="32724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GrayScale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Image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Processing</a:t>
            </a:r>
            <a:b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Project ver1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962075" y="611108"/>
            <a:ext cx="218490" cy="560859"/>
            <a:chOff x="8856585" y="491840"/>
            <a:chExt cx="218490" cy="560859"/>
          </a:xfrm>
        </p:grpSpPr>
        <p:sp>
          <p:nvSpPr>
            <p:cNvPr id="8" name="타원 7"/>
            <p:cNvSpPr/>
            <p:nvPr/>
          </p:nvSpPr>
          <p:spPr>
            <a:xfrm>
              <a:off x="8856585" y="491840"/>
              <a:ext cx="218490" cy="218490"/>
            </a:xfrm>
            <a:prstGeom prst="ellipse">
              <a:avLst/>
            </a:prstGeom>
            <a:solidFill>
              <a:srgbClr val="EFCC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8856585" y="834209"/>
              <a:ext cx="218490" cy="218490"/>
            </a:xfrm>
            <a:prstGeom prst="ellipse">
              <a:avLst/>
            </a:prstGeom>
            <a:solidFill>
              <a:srgbClr val="EFCC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2" t="14689" r="15599" b="14464"/>
          <a:stretch/>
        </p:blipFill>
        <p:spPr bwMode="auto">
          <a:xfrm>
            <a:off x="8483063" y="2272906"/>
            <a:ext cx="2362201" cy="2409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781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199462" y="2851636"/>
            <a:ext cx="6383809" cy="3194382"/>
            <a:chOff x="2912591" y="2367542"/>
            <a:chExt cx="6383809" cy="319438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6D800269-C703-413B-8CA7-B8527CE11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2591" y="2367543"/>
              <a:ext cx="2262914" cy="2262914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A7ABF3B5-3F97-4C8C-ACB0-53C3ECED5F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89" t="5868" r="21489" b="3923"/>
            <a:stretch/>
          </p:blipFill>
          <p:spPr>
            <a:xfrm>
              <a:off x="6445624" y="2367542"/>
              <a:ext cx="2544450" cy="2262915"/>
            </a:xfrm>
            <a:prstGeom prst="rect">
              <a:avLst/>
            </a:prstGeom>
          </p:spPr>
        </p:pic>
        <p:sp>
          <p:nvSpPr>
            <p:cNvPr id="20" name="부제목 2">
              <a:extLst>
                <a:ext uri="{FF2B5EF4-FFF2-40B4-BE49-F238E27FC236}">
                  <a16:creationId xmlns:a16="http://schemas.microsoft.com/office/drawing/2014/main" xmlns="" id="{AF68DA52-2BD8-4DE3-A03F-2E7EE621E9C2}"/>
                </a:ext>
              </a:extLst>
            </p:cNvPr>
            <p:cNvSpPr txBox="1">
              <a:spLocks/>
            </p:cNvSpPr>
            <p:nvPr/>
          </p:nvSpPr>
          <p:spPr>
            <a:xfrm>
              <a:off x="3463477" y="4998362"/>
              <a:ext cx="1161143" cy="563562"/>
            </a:xfrm>
            <a:prstGeom prst="rect">
              <a:avLst/>
            </a:prstGeom>
          </p:spPr>
          <p:txBody>
            <a:bodyPr>
              <a:normAutofit fontScale="92500"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HTML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1" name="부제목 2">
              <a:extLst>
                <a:ext uri="{FF2B5EF4-FFF2-40B4-BE49-F238E27FC236}">
                  <a16:creationId xmlns:a16="http://schemas.microsoft.com/office/drawing/2014/main" xmlns="" id="{CBC7CB94-BCD6-4C30-B4D9-E59B994D619D}"/>
                </a:ext>
              </a:extLst>
            </p:cNvPr>
            <p:cNvSpPr txBox="1">
              <a:spLocks/>
            </p:cNvSpPr>
            <p:nvPr/>
          </p:nvSpPr>
          <p:spPr>
            <a:xfrm>
              <a:off x="6805071" y="4998362"/>
              <a:ext cx="2491329" cy="56356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JavaScript</a:t>
              </a:r>
              <a:endPara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947639" y="549202"/>
            <a:ext cx="670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>
                <a:solidFill>
                  <a:schemeClr val="bg1"/>
                </a:solidFill>
                <a:ea typeface="휴먼둥근헤드라인" panose="02030504000101010101" pitchFamily="18" charset="-127"/>
              </a:rPr>
              <a:t>Develop</a:t>
            </a:r>
          </a:p>
          <a:p>
            <a:r>
              <a:rPr lang="en-US" altLang="ko-KR" sz="4800" b="1" dirty="0" smtClean="0">
                <a:solidFill>
                  <a:schemeClr val="bg1"/>
                </a:solidFill>
                <a:ea typeface="휴먼둥근헤드라인" panose="02030504000101010101" pitchFamily="18" charset="-127"/>
              </a:rPr>
              <a:t>Environment</a:t>
            </a:r>
            <a:endParaRPr lang="ko-KR" altLang="en-US" sz="4800" b="1" dirty="0">
              <a:solidFill>
                <a:schemeClr val="bg1"/>
              </a:solidFill>
              <a:ea typeface="휴먼둥근헤드라인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72D95CF-9BF2-4FE4-A95E-D9C261B559B2}"/>
              </a:ext>
            </a:extLst>
          </p:cNvPr>
          <p:cNvSpPr txBox="1"/>
          <p:nvPr/>
        </p:nvSpPr>
        <p:spPr>
          <a:xfrm>
            <a:off x="5664187" y="6358538"/>
            <a:ext cx="1068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30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861568" y="1556721"/>
            <a:ext cx="148581" cy="401826"/>
            <a:chOff x="5142603" y="1047942"/>
            <a:chExt cx="192096" cy="519507"/>
          </a:xfrm>
        </p:grpSpPr>
        <p:sp>
          <p:nvSpPr>
            <p:cNvPr id="17" name="타원 16"/>
            <p:cNvSpPr/>
            <p:nvPr/>
          </p:nvSpPr>
          <p:spPr>
            <a:xfrm>
              <a:off x="5142603" y="1047942"/>
              <a:ext cx="192096" cy="1920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5142603" y="1375353"/>
              <a:ext cx="192096" cy="1920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200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2">
            <a:extLst>
              <a:ext uri="{FF2B5EF4-FFF2-40B4-BE49-F238E27FC236}">
                <a16:creationId xmlns:a16="http://schemas.microsoft.com/office/drawing/2014/main" xmlns="" id="{DD59CBDE-136F-433C-8D80-98C1989CBA07}"/>
              </a:ext>
            </a:extLst>
          </p:cNvPr>
          <p:cNvSpPr txBox="1">
            <a:spLocks/>
          </p:cNvSpPr>
          <p:nvPr/>
        </p:nvSpPr>
        <p:spPr>
          <a:xfrm>
            <a:off x="804772" y="1143990"/>
            <a:ext cx="5994400" cy="5635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C0AFB55A-B815-4791-B81C-4478AA26ECF6}"/>
              </a:ext>
            </a:extLst>
          </p:cNvPr>
          <p:cNvSpPr/>
          <p:nvPr/>
        </p:nvSpPr>
        <p:spPr>
          <a:xfrm>
            <a:off x="2569275" y="2129414"/>
            <a:ext cx="8199681" cy="297724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xmlns="" id="{A597C279-314B-45A3-B03D-6B8CDEFABE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676460"/>
              </p:ext>
            </p:extLst>
          </p:nvPr>
        </p:nvGraphicFramePr>
        <p:xfrm>
          <a:off x="3446006" y="2692975"/>
          <a:ext cx="2258634" cy="1726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6439">
                  <a:extLst>
                    <a:ext uri="{9D8B030D-6E8A-4147-A177-3AD203B41FA5}">
                      <a16:colId xmlns:a16="http://schemas.microsoft.com/office/drawing/2014/main" xmlns="" val="774704176"/>
                    </a:ext>
                  </a:extLst>
                </a:gridCol>
                <a:gridCol w="376439">
                  <a:extLst>
                    <a:ext uri="{9D8B030D-6E8A-4147-A177-3AD203B41FA5}">
                      <a16:colId xmlns:a16="http://schemas.microsoft.com/office/drawing/2014/main" xmlns="" val="1245597916"/>
                    </a:ext>
                  </a:extLst>
                </a:gridCol>
                <a:gridCol w="376439">
                  <a:extLst>
                    <a:ext uri="{9D8B030D-6E8A-4147-A177-3AD203B41FA5}">
                      <a16:colId xmlns:a16="http://schemas.microsoft.com/office/drawing/2014/main" xmlns="" val="361358342"/>
                    </a:ext>
                  </a:extLst>
                </a:gridCol>
                <a:gridCol w="376439">
                  <a:extLst>
                    <a:ext uri="{9D8B030D-6E8A-4147-A177-3AD203B41FA5}">
                      <a16:colId xmlns:a16="http://schemas.microsoft.com/office/drawing/2014/main" xmlns="" val="3894949385"/>
                    </a:ext>
                  </a:extLst>
                </a:gridCol>
                <a:gridCol w="376439">
                  <a:extLst>
                    <a:ext uri="{9D8B030D-6E8A-4147-A177-3AD203B41FA5}">
                      <a16:colId xmlns:a16="http://schemas.microsoft.com/office/drawing/2014/main" xmlns="" val="2204087143"/>
                    </a:ext>
                  </a:extLst>
                </a:gridCol>
                <a:gridCol w="376439">
                  <a:extLst>
                    <a:ext uri="{9D8B030D-6E8A-4147-A177-3AD203B41FA5}">
                      <a16:colId xmlns:a16="http://schemas.microsoft.com/office/drawing/2014/main" xmlns="" val="3935886476"/>
                    </a:ext>
                  </a:extLst>
                </a:gridCol>
              </a:tblGrid>
              <a:tr h="287669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76327750"/>
                  </a:ext>
                </a:extLst>
              </a:tr>
              <a:tr h="287669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61235025"/>
                  </a:ext>
                </a:extLst>
              </a:tr>
              <a:tr h="287669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0071797"/>
                  </a:ext>
                </a:extLst>
              </a:tr>
              <a:tr h="287669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082519715"/>
                  </a:ext>
                </a:extLst>
              </a:tr>
              <a:tr h="287669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36414712"/>
                  </a:ext>
                </a:extLst>
              </a:tr>
              <a:tr h="287669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41552191"/>
                  </a:ext>
                </a:extLst>
              </a:tr>
            </a:tbl>
          </a:graphicData>
        </a:graphic>
      </p:graphicFrame>
      <p:graphicFrame>
        <p:nvGraphicFramePr>
          <p:cNvPr id="10" name="표 5">
            <a:extLst>
              <a:ext uri="{FF2B5EF4-FFF2-40B4-BE49-F238E27FC236}">
                <a16:creationId xmlns:a16="http://schemas.microsoft.com/office/drawing/2014/main" xmlns="" id="{FDE88C2A-1CEC-4926-8710-48241921D0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990382"/>
              </p:ext>
            </p:extLst>
          </p:nvPr>
        </p:nvGraphicFramePr>
        <p:xfrm>
          <a:off x="7684457" y="2692975"/>
          <a:ext cx="2258634" cy="1726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6439">
                  <a:extLst>
                    <a:ext uri="{9D8B030D-6E8A-4147-A177-3AD203B41FA5}">
                      <a16:colId xmlns:a16="http://schemas.microsoft.com/office/drawing/2014/main" xmlns="" val="774704176"/>
                    </a:ext>
                  </a:extLst>
                </a:gridCol>
                <a:gridCol w="376439">
                  <a:extLst>
                    <a:ext uri="{9D8B030D-6E8A-4147-A177-3AD203B41FA5}">
                      <a16:colId xmlns:a16="http://schemas.microsoft.com/office/drawing/2014/main" xmlns="" val="1245597916"/>
                    </a:ext>
                  </a:extLst>
                </a:gridCol>
                <a:gridCol w="376439">
                  <a:extLst>
                    <a:ext uri="{9D8B030D-6E8A-4147-A177-3AD203B41FA5}">
                      <a16:colId xmlns:a16="http://schemas.microsoft.com/office/drawing/2014/main" xmlns="" val="361358342"/>
                    </a:ext>
                  </a:extLst>
                </a:gridCol>
                <a:gridCol w="376439">
                  <a:extLst>
                    <a:ext uri="{9D8B030D-6E8A-4147-A177-3AD203B41FA5}">
                      <a16:colId xmlns:a16="http://schemas.microsoft.com/office/drawing/2014/main" xmlns="" val="3894949385"/>
                    </a:ext>
                  </a:extLst>
                </a:gridCol>
                <a:gridCol w="376439">
                  <a:extLst>
                    <a:ext uri="{9D8B030D-6E8A-4147-A177-3AD203B41FA5}">
                      <a16:colId xmlns:a16="http://schemas.microsoft.com/office/drawing/2014/main" xmlns="" val="2204087143"/>
                    </a:ext>
                  </a:extLst>
                </a:gridCol>
                <a:gridCol w="376439">
                  <a:extLst>
                    <a:ext uri="{9D8B030D-6E8A-4147-A177-3AD203B41FA5}">
                      <a16:colId xmlns:a16="http://schemas.microsoft.com/office/drawing/2014/main" xmlns="" val="3935886476"/>
                    </a:ext>
                  </a:extLst>
                </a:gridCol>
              </a:tblGrid>
              <a:tr h="287669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76327750"/>
                  </a:ext>
                </a:extLst>
              </a:tr>
              <a:tr h="287669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61235025"/>
                  </a:ext>
                </a:extLst>
              </a:tr>
              <a:tr h="287669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0071797"/>
                  </a:ext>
                </a:extLst>
              </a:tr>
              <a:tr h="287669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82519715"/>
                  </a:ext>
                </a:extLst>
              </a:tr>
              <a:tr h="287669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36414712"/>
                  </a:ext>
                </a:extLst>
              </a:tr>
              <a:tr h="287669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41157" marR="41157" marT="20579" marB="205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41552191"/>
                  </a:ext>
                </a:extLst>
              </a:tr>
            </a:tbl>
          </a:graphicData>
        </a:graphic>
      </p:graphicFrame>
      <p:sp>
        <p:nvSpPr>
          <p:cNvPr id="11" name="부제목 2">
            <a:extLst>
              <a:ext uri="{FF2B5EF4-FFF2-40B4-BE49-F238E27FC236}">
                <a16:creationId xmlns:a16="http://schemas.microsoft.com/office/drawing/2014/main" xmlns="" id="{DF5AFA78-9DCE-402F-8E07-15EBB8AFF9F2}"/>
              </a:ext>
            </a:extLst>
          </p:cNvPr>
          <p:cNvSpPr txBox="1">
            <a:spLocks/>
          </p:cNvSpPr>
          <p:nvPr/>
        </p:nvSpPr>
        <p:spPr>
          <a:xfrm>
            <a:off x="5730815" y="2593480"/>
            <a:ext cx="2258634" cy="3810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영상처리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알고리즘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xmlns="" id="{5F6C5C74-A3EB-4ABD-BA77-9FC372BD150D}"/>
              </a:ext>
            </a:extLst>
          </p:cNvPr>
          <p:cNvSpPr txBox="1">
            <a:spLocks/>
          </p:cNvSpPr>
          <p:nvPr/>
        </p:nvSpPr>
        <p:spPr>
          <a:xfrm>
            <a:off x="4262029" y="4442828"/>
            <a:ext cx="593246" cy="37341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inW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xmlns="" id="{0A673084-B19F-4678-A57D-16FEEB27675A}"/>
              </a:ext>
            </a:extLst>
          </p:cNvPr>
          <p:cNvSpPr txBox="1">
            <a:spLocks/>
          </p:cNvSpPr>
          <p:nvPr/>
        </p:nvSpPr>
        <p:spPr>
          <a:xfrm>
            <a:off x="2896536" y="3973212"/>
            <a:ext cx="526969" cy="37341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inH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xmlns="" id="{9D920C21-C8AF-46BF-89A8-D80D1BF9888C}"/>
              </a:ext>
            </a:extLst>
          </p:cNvPr>
          <p:cNvSpPr txBox="1">
            <a:spLocks/>
          </p:cNvSpPr>
          <p:nvPr/>
        </p:nvSpPr>
        <p:spPr>
          <a:xfrm>
            <a:off x="1215871" y="3033117"/>
            <a:ext cx="593246" cy="37341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Disk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xmlns="" id="{E19B47F3-6548-487F-8D0B-08AF2FCE8E81}"/>
              </a:ext>
            </a:extLst>
          </p:cNvPr>
          <p:cNvSpPr txBox="1">
            <a:spLocks/>
          </p:cNvSpPr>
          <p:nvPr/>
        </p:nvSpPr>
        <p:spPr>
          <a:xfrm>
            <a:off x="991290" y="4361867"/>
            <a:ext cx="1406769" cy="7043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Raw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데이터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(512 x 512)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F015AA6-AB73-4469-9A7D-5345F3737398}"/>
              </a:ext>
            </a:extLst>
          </p:cNvPr>
          <p:cNvSpPr txBox="1"/>
          <p:nvPr/>
        </p:nvSpPr>
        <p:spPr>
          <a:xfrm>
            <a:off x="5497060" y="1944748"/>
            <a:ext cx="1899239" cy="400110"/>
          </a:xfrm>
          <a:prstGeom prst="rect">
            <a:avLst/>
          </a:prstGeom>
          <a:solidFill>
            <a:schemeClr val="bg1"/>
          </a:solidFill>
          <a:ln>
            <a:solidFill>
              <a:srgbClr val="FF9999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Memory(Ram)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xmlns="" id="{7F3B2E48-F9F2-456C-A910-D9B8F8B608EC}"/>
              </a:ext>
            </a:extLst>
          </p:cNvPr>
          <p:cNvSpPr txBox="1">
            <a:spLocks/>
          </p:cNvSpPr>
          <p:nvPr/>
        </p:nvSpPr>
        <p:spPr>
          <a:xfrm>
            <a:off x="8601955" y="4442828"/>
            <a:ext cx="807736" cy="37341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outW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xmlns="" id="{82C228B2-F312-4338-85E0-2AC2BC1F3092}"/>
              </a:ext>
            </a:extLst>
          </p:cNvPr>
          <p:cNvSpPr txBox="1">
            <a:spLocks/>
          </p:cNvSpPr>
          <p:nvPr/>
        </p:nvSpPr>
        <p:spPr>
          <a:xfrm>
            <a:off x="7099676" y="3973212"/>
            <a:ext cx="593246" cy="373415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outH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부제목 2">
            <a:extLst>
              <a:ext uri="{FF2B5EF4-FFF2-40B4-BE49-F238E27FC236}">
                <a16:creationId xmlns:a16="http://schemas.microsoft.com/office/drawing/2014/main" xmlns="" id="{CA432D48-CD76-4119-B4F3-DE2F3C995A97}"/>
              </a:ext>
            </a:extLst>
          </p:cNvPr>
          <p:cNvSpPr txBox="1">
            <a:spLocks/>
          </p:cNvSpPr>
          <p:nvPr/>
        </p:nvSpPr>
        <p:spPr>
          <a:xfrm>
            <a:off x="6067707" y="5106660"/>
            <a:ext cx="1315484" cy="4727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display()</a:t>
            </a:r>
            <a:endParaRPr lang="ko-KR" alt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부제목 2">
            <a:extLst>
              <a:ext uri="{FF2B5EF4-FFF2-40B4-BE49-F238E27FC236}">
                <a16:creationId xmlns:a16="http://schemas.microsoft.com/office/drawing/2014/main" xmlns="" id="{204A9C31-D51B-4A4C-8335-5A1D10F7E0D2}"/>
              </a:ext>
            </a:extLst>
          </p:cNvPr>
          <p:cNvSpPr txBox="1">
            <a:spLocks/>
          </p:cNvSpPr>
          <p:nvPr/>
        </p:nvSpPr>
        <p:spPr>
          <a:xfrm>
            <a:off x="1865890" y="2971074"/>
            <a:ext cx="1406769" cy="330412"/>
          </a:xfrm>
          <a:prstGeom prst="rect">
            <a:avLst/>
          </a:prstGeom>
          <a:solidFill>
            <a:schemeClr val="bg1"/>
          </a:solidFill>
        </p:spPr>
        <p:txBody>
          <a:bodyPr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openImage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 )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부제목 2">
            <a:extLst>
              <a:ext uri="{FF2B5EF4-FFF2-40B4-BE49-F238E27FC236}">
                <a16:creationId xmlns:a16="http://schemas.microsoft.com/office/drawing/2014/main" xmlns="" id="{2FC54023-CFB3-4916-B60D-981FB486E916}"/>
              </a:ext>
            </a:extLst>
          </p:cNvPr>
          <p:cNvSpPr txBox="1">
            <a:spLocks/>
          </p:cNvSpPr>
          <p:nvPr/>
        </p:nvSpPr>
        <p:spPr>
          <a:xfrm>
            <a:off x="2162658" y="3762860"/>
            <a:ext cx="644807" cy="301913"/>
          </a:xfrm>
          <a:prstGeom prst="rect">
            <a:avLst/>
          </a:prstGeom>
          <a:solidFill>
            <a:schemeClr val="bg1"/>
          </a:solidFill>
        </p:spPr>
        <p:txBody>
          <a:bodyPr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blob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xmlns="" id="{D5C64149-286E-4E9C-A834-812ECC378C54}"/>
              </a:ext>
            </a:extLst>
          </p:cNvPr>
          <p:cNvSpPr/>
          <p:nvPr/>
        </p:nvSpPr>
        <p:spPr>
          <a:xfrm>
            <a:off x="6224476" y="3136280"/>
            <a:ext cx="801861" cy="671642"/>
          </a:xfrm>
          <a:prstGeom prst="rightArrow">
            <a:avLst>
              <a:gd name="adj1" fmla="val 43949"/>
              <a:gd name="adj2" fmla="val 50000"/>
            </a:avLst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4">
            <a:extLst>
              <a:ext uri="{FF2B5EF4-FFF2-40B4-BE49-F238E27FC236}">
                <a16:creationId xmlns:a16="http://schemas.microsoft.com/office/drawing/2014/main" xmlns="" id="{D5C64149-286E-4E9C-A834-812ECC378C54}"/>
              </a:ext>
            </a:extLst>
          </p:cNvPr>
          <p:cNvSpPr/>
          <p:nvPr/>
        </p:nvSpPr>
        <p:spPr>
          <a:xfrm>
            <a:off x="2328528" y="3248308"/>
            <a:ext cx="801861" cy="671642"/>
          </a:xfrm>
          <a:prstGeom prst="rightArrow">
            <a:avLst>
              <a:gd name="adj1" fmla="val 43949"/>
              <a:gd name="adj2" fmla="val 50000"/>
            </a:avLst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24">
            <a:extLst>
              <a:ext uri="{FF2B5EF4-FFF2-40B4-BE49-F238E27FC236}">
                <a16:creationId xmlns:a16="http://schemas.microsoft.com/office/drawing/2014/main" xmlns="" id="{D5C64149-286E-4E9C-A834-812ECC378C54}"/>
              </a:ext>
            </a:extLst>
          </p:cNvPr>
          <p:cNvSpPr/>
          <p:nvPr/>
        </p:nvSpPr>
        <p:spPr>
          <a:xfrm rot="5400000">
            <a:off x="6364298" y="3624754"/>
            <a:ext cx="522215" cy="2360609"/>
          </a:xfrm>
          <a:prstGeom prst="rightArrow">
            <a:avLst>
              <a:gd name="adj1" fmla="val 43949"/>
              <a:gd name="adj2" fmla="val 44163"/>
            </a:avLst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9" name="Picture 5" descr="Photodevice, disck, microsd, memory, electronic, c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713" y="3345929"/>
            <a:ext cx="743177" cy="74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omputer, desktop, display, monitor, pc, scre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476" y="5481638"/>
            <a:ext cx="743177" cy="74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A72D95CF-9BF2-4FE4-A95E-D9C261B559B2}"/>
              </a:ext>
            </a:extLst>
          </p:cNvPr>
          <p:cNvSpPr txBox="1"/>
          <p:nvPr/>
        </p:nvSpPr>
        <p:spPr>
          <a:xfrm>
            <a:off x="5664187" y="6358538"/>
            <a:ext cx="1061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( 4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30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11452" y="605793"/>
            <a:ext cx="6319520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b="1" dirty="0">
                <a:solidFill>
                  <a:schemeClr val="bg1"/>
                </a:solidFill>
              </a:rPr>
              <a:t>영상처리 소프트웨어 프로그램 </a:t>
            </a:r>
            <a:r>
              <a:rPr lang="en-US" altLang="ko-KR" sz="3200" b="1" dirty="0" smtClean="0">
                <a:solidFill>
                  <a:schemeClr val="bg1"/>
                </a:solidFill>
              </a:rPr>
              <a:t/>
            </a:r>
            <a:br>
              <a:rPr lang="en-US" altLang="ko-KR" sz="3200" b="1" dirty="0" smtClean="0">
                <a:solidFill>
                  <a:schemeClr val="bg1"/>
                </a:solidFill>
              </a:rPr>
            </a:br>
            <a:r>
              <a:rPr lang="ko-KR" altLang="en-US" sz="3200" b="1" dirty="0" smtClean="0">
                <a:solidFill>
                  <a:schemeClr val="bg1"/>
                </a:solidFill>
              </a:rPr>
              <a:t>구성도 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2304712" y="1347862"/>
            <a:ext cx="118246" cy="319787"/>
            <a:chOff x="5142603" y="1047942"/>
            <a:chExt cx="192096" cy="519507"/>
          </a:xfrm>
        </p:grpSpPr>
        <p:sp>
          <p:nvSpPr>
            <p:cNvPr id="43" name="타원 42"/>
            <p:cNvSpPr/>
            <p:nvPr/>
          </p:nvSpPr>
          <p:spPr>
            <a:xfrm>
              <a:off x="5142603" y="1047942"/>
              <a:ext cx="192096" cy="1920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4" name="타원 43"/>
            <p:cNvSpPr/>
            <p:nvPr/>
          </p:nvSpPr>
          <p:spPr>
            <a:xfrm>
              <a:off x="5142603" y="1375353"/>
              <a:ext cx="192096" cy="1920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015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부제목 2">
            <a:extLst>
              <a:ext uri="{FF2B5EF4-FFF2-40B4-BE49-F238E27FC236}">
                <a16:creationId xmlns:a16="http://schemas.microsoft.com/office/drawing/2014/main" xmlns="" id="{D7F9A354-1F14-44DB-81AF-2FFB2304A5A0}"/>
              </a:ext>
            </a:extLst>
          </p:cNvPr>
          <p:cNvSpPr txBox="1">
            <a:spLocks/>
          </p:cNvSpPr>
          <p:nvPr/>
        </p:nvSpPr>
        <p:spPr>
          <a:xfrm>
            <a:off x="1417594" y="2641600"/>
            <a:ext cx="2115404" cy="5635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화소 점 처리</a:t>
            </a:r>
          </a:p>
        </p:txBody>
      </p:sp>
      <p:sp>
        <p:nvSpPr>
          <p:cNvPr id="25" name="부제목 2">
            <a:extLst>
              <a:ext uri="{FF2B5EF4-FFF2-40B4-BE49-F238E27FC236}">
                <a16:creationId xmlns:a16="http://schemas.microsoft.com/office/drawing/2014/main" xmlns="" id="{98696C40-2BB6-40E5-A1F8-7E869A4A0125}"/>
              </a:ext>
            </a:extLst>
          </p:cNvPr>
          <p:cNvSpPr txBox="1">
            <a:spLocks/>
          </p:cNvSpPr>
          <p:nvPr/>
        </p:nvSpPr>
        <p:spPr>
          <a:xfrm>
            <a:off x="8609606" y="2641600"/>
            <a:ext cx="2402925" cy="56356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경계선 영역 처리</a:t>
            </a:r>
          </a:p>
        </p:txBody>
      </p:sp>
      <p:sp>
        <p:nvSpPr>
          <p:cNvPr id="27" name="부제목 2">
            <a:extLst>
              <a:ext uri="{FF2B5EF4-FFF2-40B4-BE49-F238E27FC236}">
                <a16:creationId xmlns:a16="http://schemas.microsoft.com/office/drawing/2014/main" xmlns="" id="{9688324E-87BF-4A38-AADF-FE10CD7B0E49}"/>
              </a:ext>
            </a:extLst>
          </p:cNvPr>
          <p:cNvSpPr txBox="1">
            <a:spLocks/>
          </p:cNvSpPr>
          <p:nvPr/>
        </p:nvSpPr>
        <p:spPr>
          <a:xfrm>
            <a:off x="5200437" y="2641600"/>
            <a:ext cx="1819702" cy="5635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기하학 처리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1452" y="605793"/>
            <a:ext cx="6319520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b="1" dirty="0">
                <a:solidFill>
                  <a:schemeClr val="bg1"/>
                </a:solidFill>
              </a:rPr>
              <a:t>영상처리 소프트웨어 프로그램 </a:t>
            </a:r>
            <a:r>
              <a:rPr lang="en-US" altLang="ko-KR" sz="3200" b="1" dirty="0" smtClean="0">
                <a:solidFill>
                  <a:schemeClr val="bg1"/>
                </a:solidFill>
              </a:rPr>
              <a:t/>
            </a:r>
            <a:br>
              <a:rPr lang="en-US" altLang="ko-KR" sz="3200" b="1" dirty="0" smtClean="0">
                <a:solidFill>
                  <a:schemeClr val="bg1"/>
                </a:solidFill>
              </a:rPr>
            </a:br>
            <a:r>
              <a:rPr lang="ko-KR" altLang="en-US" sz="3200" b="1" dirty="0" smtClean="0">
                <a:solidFill>
                  <a:schemeClr val="bg1"/>
                </a:solidFill>
              </a:rPr>
              <a:t>구성도 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055688" y="3128963"/>
            <a:ext cx="2690446" cy="2982278"/>
          </a:xfrm>
          <a:prstGeom prst="roundRect">
            <a:avLst>
              <a:gd name="adj" fmla="val 7604"/>
            </a:avLst>
          </a:prstGeom>
          <a:noFill/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3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 </a:t>
            </a:r>
            <a:r>
              <a:rPr lang="ko-KR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화소의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값이나 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위치를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기준으로 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단일 </a:t>
            </a:r>
            <a:r>
              <a:rPr lang="ko-KR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화소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값을 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변경하는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기법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611694" y="3128961"/>
            <a:ext cx="2997188" cy="2982278"/>
          </a:xfrm>
          <a:prstGeom prst="roundRect">
            <a:avLst>
              <a:gd name="adj" fmla="val 7604"/>
            </a:avLst>
          </a:prstGeom>
          <a:noFill/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디지털 영상 </a:t>
            </a:r>
            <a:r>
              <a:rPr lang="ko-KR" alt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화소의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위치나 </a:t>
            </a:r>
            <a:r>
              <a:rPr lang="ko-KR" alt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화소의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모임인 배열을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변화 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스케일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회전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등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465845" y="3128963"/>
            <a:ext cx="2690446" cy="2982278"/>
          </a:xfrm>
          <a:prstGeom prst="roundRect">
            <a:avLst>
              <a:gd name="adj" fmla="val 7604"/>
            </a:avLst>
          </a:prstGeom>
          <a:noFill/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r>
              <a:rPr lang="ko-KR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화소의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원래 값과 이웃하는 </a:t>
            </a:r>
            <a:r>
              <a:rPr lang="ko-KR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화소의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값을 바탕으로 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화소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값을 변경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72D95CF-9BF2-4FE4-A95E-D9C261B559B2}"/>
              </a:ext>
            </a:extLst>
          </p:cNvPr>
          <p:cNvSpPr txBox="1"/>
          <p:nvPr/>
        </p:nvSpPr>
        <p:spPr>
          <a:xfrm>
            <a:off x="5664186" y="6358538"/>
            <a:ext cx="1084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5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30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2304712" y="1347862"/>
            <a:ext cx="118246" cy="319787"/>
            <a:chOff x="5142603" y="1047942"/>
            <a:chExt cx="192096" cy="519507"/>
          </a:xfrm>
        </p:grpSpPr>
        <p:sp>
          <p:nvSpPr>
            <p:cNvPr id="20" name="타원 19"/>
            <p:cNvSpPr/>
            <p:nvPr/>
          </p:nvSpPr>
          <p:spPr>
            <a:xfrm>
              <a:off x="5142603" y="1047942"/>
              <a:ext cx="192096" cy="1920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5142603" y="1375353"/>
              <a:ext cx="192096" cy="1920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020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2">
            <a:extLst>
              <a:ext uri="{FF2B5EF4-FFF2-40B4-BE49-F238E27FC236}">
                <a16:creationId xmlns:a16="http://schemas.microsoft.com/office/drawing/2014/main" xmlns="" id="{DD59CBDE-136F-433C-8D80-98C1989CBA07}"/>
              </a:ext>
            </a:extLst>
          </p:cNvPr>
          <p:cNvSpPr txBox="1">
            <a:spLocks/>
          </p:cNvSpPr>
          <p:nvPr/>
        </p:nvSpPr>
        <p:spPr>
          <a:xfrm>
            <a:off x="583906" y="615951"/>
            <a:ext cx="2992414" cy="5635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b="1" dirty="0" err="1">
                <a:solidFill>
                  <a:schemeClr val="bg1"/>
                </a:solidFill>
              </a:rPr>
              <a:t>화소점</a:t>
            </a:r>
            <a:r>
              <a:rPr lang="ko-KR" altLang="en-US" b="1" dirty="0">
                <a:solidFill>
                  <a:schemeClr val="bg1"/>
                </a:solidFill>
              </a:rPr>
              <a:t> 기능 </a:t>
            </a:r>
            <a:r>
              <a:rPr lang="en-US" altLang="ko-KR" b="1" dirty="0" smtClean="0">
                <a:solidFill>
                  <a:schemeClr val="bg1"/>
                </a:solidFill>
              </a:rPr>
              <a:t/>
            </a:r>
            <a:br>
              <a:rPr lang="en-US" altLang="ko-KR" b="1" dirty="0" smtClean="0">
                <a:solidFill>
                  <a:schemeClr val="bg1"/>
                </a:solidFill>
              </a:rPr>
            </a:br>
            <a:r>
              <a:rPr lang="ko-KR" altLang="en-US" b="1" dirty="0" smtClean="0">
                <a:solidFill>
                  <a:schemeClr val="bg1"/>
                </a:solidFill>
              </a:rPr>
              <a:t>구현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xmlns="" id="{D7F9A354-1F14-44DB-81AF-2FFB2304A5A0}"/>
              </a:ext>
            </a:extLst>
          </p:cNvPr>
          <p:cNvSpPr txBox="1">
            <a:spLocks/>
          </p:cNvSpPr>
          <p:nvPr/>
        </p:nvSpPr>
        <p:spPr>
          <a:xfrm>
            <a:off x="942458" y="1872287"/>
            <a:ext cx="1274395" cy="39820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동일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영상</a:t>
            </a: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xmlns="" id="{ECC69D34-AD52-4B78-89AB-2ADD8361D228}"/>
              </a:ext>
            </a:extLst>
          </p:cNvPr>
          <p:cNvSpPr txBox="1">
            <a:spLocks/>
          </p:cNvSpPr>
          <p:nvPr/>
        </p:nvSpPr>
        <p:spPr>
          <a:xfrm>
            <a:off x="942458" y="3825220"/>
            <a:ext cx="1776966" cy="3692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핵심 알고리즘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51309F1-0173-4796-8AFE-460F9547A4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76"/>
          <a:stretch/>
        </p:blipFill>
        <p:spPr>
          <a:xfrm>
            <a:off x="4656138" y="1539508"/>
            <a:ext cx="6877050" cy="463320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A0F42D6A-BCF1-4396-8DD6-04C6AA48D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71" y="4434459"/>
            <a:ext cx="2634739" cy="33081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</p:pic>
      <p:sp>
        <p:nvSpPr>
          <p:cNvPr id="19" name="부제목 2">
            <a:extLst>
              <a:ext uri="{FF2B5EF4-FFF2-40B4-BE49-F238E27FC236}">
                <a16:creationId xmlns:a16="http://schemas.microsoft.com/office/drawing/2014/main" xmlns="" id="{14241E43-02BF-4B6E-90FB-AFD90C516810}"/>
              </a:ext>
            </a:extLst>
          </p:cNvPr>
          <p:cNvSpPr txBox="1">
            <a:spLocks/>
          </p:cNvSpPr>
          <p:nvPr/>
        </p:nvSpPr>
        <p:spPr>
          <a:xfrm>
            <a:off x="972938" y="2241859"/>
            <a:ext cx="2428692" cy="52251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화소점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얻은 값 그대로 출력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웹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영상처리 기본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134221" y="1045379"/>
            <a:ext cx="1723292" cy="1744832"/>
            <a:chOff x="5134221" y="1045379"/>
            <a:chExt cx="1723292" cy="174483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="" id="{7C1BDCB4-E6A5-4B10-8A9C-0EDFA3CBE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34221" y="1045379"/>
              <a:ext cx="1723292" cy="1744832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4570E6E8-D3A8-4B43-A4E8-F82B64E6B1F3}"/>
                </a:ext>
              </a:extLst>
            </p:cNvPr>
            <p:cNvSpPr/>
            <p:nvPr/>
          </p:nvSpPr>
          <p:spPr>
            <a:xfrm>
              <a:off x="5198203" y="1780364"/>
              <a:ext cx="1331168" cy="22078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57150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507846" y="1269720"/>
            <a:ext cx="121065" cy="327411"/>
            <a:chOff x="2475296" y="1226051"/>
            <a:chExt cx="192096" cy="519507"/>
          </a:xfrm>
        </p:grpSpPr>
        <p:sp>
          <p:nvSpPr>
            <p:cNvPr id="14" name="타원 13"/>
            <p:cNvSpPr/>
            <p:nvPr/>
          </p:nvSpPr>
          <p:spPr>
            <a:xfrm>
              <a:off x="2475296" y="1226051"/>
              <a:ext cx="192096" cy="1920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2475296" y="1553462"/>
              <a:ext cx="192096" cy="1920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cxnSp>
        <p:nvCxnSpPr>
          <p:cNvPr id="9" name="직선 연결선 8"/>
          <p:cNvCxnSpPr/>
          <p:nvPr/>
        </p:nvCxnSpPr>
        <p:spPr>
          <a:xfrm>
            <a:off x="1055686" y="2218929"/>
            <a:ext cx="1776966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049487" y="4149725"/>
            <a:ext cx="1776966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72D95CF-9BF2-4FE4-A95E-D9C261B559B2}"/>
              </a:ext>
            </a:extLst>
          </p:cNvPr>
          <p:cNvSpPr txBox="1"/>
          <p:nvPr/>
        </p:nvSpPr>
        <p:spPr>
          <a:xfrm>
            <a:off x="5664187" y="6358538"/>
            <a:ext cx="1193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6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30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31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7955ACC-46E2-41AE-9069-DF4B74A43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681" y="1521924"/>
            <a:ext cx="6844507" cy="396000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4C930D66-8C85-408F-B552-8FC4CC7D3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89" y="4317022"/>
            <a:ext cx="2777303" cy="161663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882C363A-110F-4389-BA90-67F97FE5315F}"/>
              </a:ext>
            </a:extLst>
          </p:cNvPr>
          <p:cNvGrpSpPr/>
          <p:nvPr/>
        </p:nvGrpSpPr>
        <p:grpSpPr>
          <a:xfrm>
            <a:off x="5061685" y="1045379"/>
            <a:ext cx="1612711" cy="1634504"/>
            <a:chOff x="7531427" y="877788"/>
            <a:chExt cx="1409897" cy="1428949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xmlns="" id="{2105CF93-C250-4F23-9A99-5EDCF5350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31427" y="877788"/>
              <a:ext cx="1409897" cy="1428949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A70EAB7A-0ADF-4CDA-B470-1C42C0727CED}"/>
                </a:ext>
              </a:extLst>
            </p:cNvPr>
            <p:cNvSpPr/>
            <p:nvPr/>
          </p:nvSpPr>
          <p:spPr>
            <a:xfrm>
              <a:off x="7599065" y="1836468"/>
              <a:ext cx="1210154" cy="182469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57150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14" name="부제목 2">
            <a:extLst>
              <a:ext uri="{FF2B5EF4-FFF2-40B4-BE49-F238E27FC236}">
                <a16:creationId xmlns:a16="http://schemas.microsoft.com/office/drawing/2014/main" xmlns="" id="{DD59CBDE-136F-433C-8D80-98C1989CBA07}"/>
              </a:ext>
            </a:extLst>
          </p:cNvPr>
          <p:cNvSpPr txBox="1">
            <a:spLocks/>
          </p:cNvSpPr>
          <p:nvPr/>
        </p:nvSpPr>
        <p:spPr>
          <a:xfrm>
            <a:off x="583906" y="615951"/>
            <a:ext cx="2992414" cy="5635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b="1" dirty="0" err="1">
                <a:solidFill>
                  <a:schemeClr val="bg1"/>
                </a:solidFill>
              </a:rPr>
              <a:t>화소점</a:t>
            </a:r>
            <a:r>
              <a:rPr lang="ko-KR" altLang="en-US" b="1" dirty="0">
                <a:solidFill>
                  <a:schemeClr val="bg1"/>
                </a:solidFill>
              </a:rPr>
              <a:t> 기능 </a:t>
            </a:r>
            <a:r>
              <a:rPr lang="en-US" altLang="ko-KR" b="1" dirty="0" smtClean="0">
                <a:solidFill>
                  <a:schemeClr val="bg1"/>
                </a:solidFill>
              </a:rPr>
              <a:t/>
            </a:r>
            <a:br>
              <a:rPr lang="en-US" altLang="ko-KR" b="1" dirty="0" smtClean="0">
                <a:solidFill>
                  <a:schemeClr val="bg1"/>
                </a:solidFill>
              </a:rPr>
            </a:br>
            <a:r>
              <a:rPr lang="ko-KR" altLang="en-US" b="1" dirty="0" smtClean="0">
                <a:solidFill>
                  <a:schemeClr val="bg1"/>
                </a:solidFill>
              </a:rPr>
              <a:t>구현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xmlns="" id="{D7F9A354-1F14-44DB-81AF-2FFB2304A5A0}"/>
              </a:ext>
            </a:extLst>
          </p:cNvPr>
          <p:cNvSpPr txBox="1">
            <a:spLocks/>
          </p:cNvSpPr>
          <p:nvPr/>
        </p:nvSpPr>
        <p:spPr>
          <a:xfrm>
            <a:off x="942458" y="1872287"/>
            <a:ext cx="1890194" cy="39820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밝기 조절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xmlns="" id="{ECC69D34-AD52-4B78-89AB-2ADD8361D228}"/>
              </a:ext>
            </a:extLst>
          </p:cNvPr>
          <p:cNvSpPr txBox="1">
            <a:spLocks/>
          </p:cNvSpPr>
          <p:nvPr/>
        </p:nvSpPr>
        <p:spPr>
          <a:xfrm>
            <a:off x="942458" y="3825220"/>
            <a:ext cx="1776966" cy="3692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핵심 알고리즘</a:t>
            </a:r>
          </a:p>
        </p:txBody>
      </p:sp>
      <p:sp>
        <p:nvSpPr>
          <p:cNvPr id="22" name="부제목 2">
            <a:extLst>
              <a:ext uri="{FF2B5EF4-FFF2-40B4-BE49-F238E27FC236}">
                <a16:creationId xmlns:a16="http://schemas.microsoft.com/office/drawing/2014/main" xmlns="" id="{14241E43-02BF-4B6E-90FB-AFD90C516810}"/>
              </a:ext>
            </a:extLst>
          </p:cNvPr>
          <p:cNvSpPr txBox="1">
            <a:spLocks/>
          </p:cNvSpPr>
          <p:nvPr/>
        </p:nvSpPr>
        <p:spPr>
          <a:xfrm>
            <a:off x="972938" y="2241859"/>
            <a:ext cx="2725302" cy="50467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얻은화소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+A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영상의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밝기 증가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-&gt;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밝아짐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507846" y="1269720"/>
            <a:ext cx="121065" cy="327411"/>
            <a:chOff x="2475296" y="1226051"/>
            <a:chExt cx="192096" cy="519507"/>
          </a:xfrm>
        </p:grpSpPr>
        <p:sp>
          <p:nvSpPr>
            <p:cNvPr id="24" name="타원 23"/>
            <p:cNvSpPr/>
            <p:nvPr/>
          </p:nvSpPr>
          <p:spPr>
            <a:xfrm>
              <a:off x="2475296" y="1226051"/>
              <a:ext cx="192096" cy="1920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2475296" y="1553462"/>
              <a:ext cx="192096" cy="1920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cxnSp>
        <p:nvCxnSpPr>
          <p:cNvPr id="26" name="직선 연결선 25"/>
          <p:cNvCxnSpPr/>
          <p:nvPr/>
        </p:nvCxnSpPr>
        <p:spPr>
          <a:xfrm>
            <a:off x="1055686" y="2218929"/>
            <a:ext cx="1776966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049487" y="4149725"/>
            <a:ext cx="1776966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부제목 2">
            <a:extLst>
              <a:ext uri="{FF2B5EF4-FFF2-40B4-BE49-F238E27FC236}">
                <a16:creationId xmlns:a16="http://schemas.microsoft.com/office/drawing/2014/main" xmlns="" id="{14241E43-02BF-4B6E-90FB-AFD90C516810}"/>
              </a:ext>
            </a:extLst>
          </p:cNvPr>
          <p:cNvSpPr txBox="1">
            <a:spLocks/>
          </p:cNvSpPr>
          <p:nvPr/>
        </p:nvSpPr>
        <p:spPr>
          <a:xfrm>
            <a:off x="972938" y="2868503"/>
            <a:ext cx="2725302" cy="50467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화소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값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 A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 &gt; 255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화소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값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 A) = 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255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A72D95CF-9BF2-4FE4-A95E-D9C261B559B2}"/>
              </a:ext>
            </a:extLst>
          </p:cNvPr>
          <p:cNvSpPr txBox="1"/>
          <p:nvPr/>
        </p:nvSpPr>
        <p:spPr>
          <a:xfrm>
            <a:off x="5664187" y="6358538"/>
            <a:ext cx="115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7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30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54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A384E01-B62D-4A2C-A39E-F57036084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174" y="1546433"/>
            <a:ext cx="6927014" cy="4450975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BA3B5155-02EC-4B3F-9F70-65F01F0573A5}"/>
              </a:ext>
            </a:extLst>
          </p:cNvPr>
          <p:cNvGrpSpPr/>
          <p:nvPr/>
        </p:nvGrpSpPr>
        <p:grpSpPr>
          <a:xfrm>
            <a:off x="5108557" y="1045379"/>
            <a:ext cx="1762298" cy="1738642"/>
            <a:chOff x="5123603" y="742614"/>
            <a:chExt cx="1748157" cy="1724691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="" id="{DAB650C0-6DAA-4B22-90F7-969718FDF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23603" y="742614"/>
              <a:ext cx="1748157" cy="1724691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C9504723-0DFB-4F08-88DA-3FA4BD5DE2FA}"/>
                </a:ext>
              </a:extLst>
            </p:cNvPr>
            <p:cNvSpPr/>
            <p:nvPr/>
          </p:nvSpPr>
          <p:spPr>
            <a:xfrm>
              <a:off x="5221129" y="1713952"/>
              <a:ext cx="1451676" cy="264853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57150">
                  <a:solidFill>
                    <a:schemeClr val="tx1"/>
                  </a:solidFill>
                </a:ln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97556A43-CB16-4424-A224-31D056090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449" y="4453863"/>
            <a:ext cx="2984212" cy="81387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72D95CF-9BF2-4FE4-A95E-D9C261B559B2}"/>
              </a:ext>
            </a:extLst>
          </p:cNvPr>
          <p:cNvSpPr txBox="1"/>
          <p:nvPr/>
        </p:nvSpPr>
        <p:spPr>
          <a:xfrm>
            <a:off x="5664186" y="6358538"/>
            <a:ext cx="1442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( 8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30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xmlns="" id="{DD59CBDE-136F-433C-8D80-98C1989CBA07}"/>
              </a:ext>
            </a:extLst>
          </p:cNvPr>
          <p:cNvSpPr txBox="1">
            <a:spLocks/>
          </p:cNvSpPr>
          <p:nvPr/>
        </p:nvSpPr>
        <p:spPr>
          <a:xfrm>
            <a:off x="583906" y="615951"/>
            <a:ext cx="2992414" cy="5635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b="1" dirty="0" err="1">
                <a:solidFill>
                  <a:schemeClr val="bg1"/>
                </a:solidFill>
              </a:rPr>
              <a:t>화소점</a:t>
            </a:r>
            <a:r>
              <a:rPr lang="ko-KR" altLang="en-US" b="1" dirty="0">
                <a:solidFill>
                  <a:schemeClr val="bg1"/>
                </a:solidFill>
              </a:rPr>
              <a:t> 기능 </a:t>
            </a:r>
            <a:r>
              <a:rPr lang="en-US" altLang="ko-KR" b="1" dirty="0" smtClean="0">
                <a:solidFill>
                  <a:schemeClr val="bg1"/>
                </a:solidFill>
              </a:rPr>
              <a:t/>
            </a:r>
            <a:br>
              <a:rPr lang="en-US" altLang="ko-KR" b="1" dirty="0" smtClean="0">
                <a:solidFill>
                  <a:schemeClr val="bg1"/>
                </a:solidFill>
              </a:rPr>
            </a:br>
            <a:r>
              <a:rPr lang="ko-KR" altLang="en-US" b="1" dirty="0" smtClean="0">
                <a:solidFill>
                  <a:schemeClr val="bg1"/>
                </a:solidFill>
              </a:rPr>
              <a:t>구현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부제목 2">
            <a:extLst>
              <a:ext uri="{FF2B5EF4-FFF2-40B4-BE49-F238E27FC236}">
                <a16:creationId xmlns:a16="http://schemas.microsoft.com/office/drawing/2014/main" xmlns="" id="{D7F9A354-1F14-44DB-81AF-2FFB2304A5A0}"/>
              </a:ext>
            </a:extLst>
          </p:cNvPr>
          <p:cNvSpPr txBox="1">
            <a:spLocks/>
          </p:cNvSpPr>
          <p:nvPr/>
        </p:nvSpPr>
        <p:spPr>
          <a:xfrm>
            <a:off x="942458" y="1872287"/>
            <a:ext cx="1890194" cy="39820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반전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부제목 2">
            <a:extLst>
              <a:ext uri="{FF2B5EF4-FFF2-40B4-BE49-F238E27FC236}">
                <a16:creationId xmlns:a16="http://schemas.microsoft.com/office/drawing/2014/main" xmlns="" id="{ECC69D34-AD52-4B78-89AB-2ADD8361D228}"/>
              </a:ext>
            </a:extLst>
          </p:cNvPr>
          <p:cNvSpPr txBox="1">
            <a:spLocks/>
          </p:cNvSpPr>
          <p:nvPr/>
        </p:nvSpPr>
        <p:spPr>
          <a:xfrm>
            <a:off x="942458" y="3825220"/>
            <a:ext cx="1776966" cy="3692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핵심 알고리즘</a:t>
            </a:r>
          </a:p>
        </p:txBody>
      </p:sp>
      <p:sp>
        <p:nvSpPr>
          <p:cNvPr id="24" name="부제목 2">
            <a:extLst>
              <a:ext uri="{FF2B5EF4-FFF2-40B4-BE49-F238E27FC236}">
                <a16:creationId xmlns:a16="http://schemas.microsoft.com/office/drawing/2014/main" xmlns="" id="{14241E43-02BF-4B6E-90FB-AFD90C516810}"/>
              </a:ext>
            </a:extLst>
          </p:cNvPr>
          <p:cNvSpPr txBox="1">
            <a:spLocks/>
          </p:cNvSpPr>
          <p:nvPr/>
        </p:nvSpPr>
        <p:spPr>
          <a:xfrm>
            <a:off x="972938" y="2257099"/>
            <a:ext cx="2725302" cy="50467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화소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값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 A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 &gt;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255</a:t>
            </a:r>
          </a:p>
          <a:p>
            <a:pPr marL="0" indent="0">
              <a:buNone/>
            </a:pP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화소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값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 A) = 255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507846" y="1269720"/>
            <a:ext cx="121065" cy="327411"/>
            <a:chOff x="2475296" y="1226051"/>
            <a:chExt cx="192096" cy="519507"/>
          </a:xfrm>
        </p:grpSpPr>
        <p:sp>
          <p:nvSpPr>
            <p:cNvPr id="26" name="타원 25"/>
            <p:cNvSpPr/>
            <p:nvPr/>
          </p:nvSpPr>
          <p:spPr>
            <a:xfrm>
              <a:off x="2475296" y="1226051"/>
              <a:ext cx="192096" cy="1920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2475296" y="1553462"/>
              <a:ext cx="192096" cy="1920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1055686" y="2218929"/>
            <a:ext cx="1776966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1049487" y="4149725"/>
            <a:ext cx="1776966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2836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882</TotalTime>
  <Words>610</Words>
  <Application>Microsoft Office PowerPoint</Application>
  <PresentationFormat>사용자 지정</PresentationFormat>
  <Paragraphs>195</Paragraphs>
  <Slides>32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3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활용 빅데이터 시스템 개발자 과정</dc:title>
  <dc:creator>aaa</dc:creator>
  <cp:lastModifiedBy>jung kyu choi</cp:lastModifiedBy>
  <cp:revision>40</cp:revision>
  <dcterms:created xsi:type="dcterms:W3CDTF">2022-03-30T00:55:08Z</dcterms:created>
  <dcterms:modified xsi:type="dcterms:W3CDTF">2022-04-02T12:07:59Z</dcterms:modified>
</cp:coreProperties>
</file>